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0" r:id="rId6"/>
    <p:sldId id="274" r:id="rId7"/>
    <p:sldId id="258" r:id="rId8"/>
    <p:sldId id="278" r:id="rId9"/>
    <p:sldId id="260" r:id="rId10"/>
    <p:sldId id="267" r:id="rId11"/>
    <p:sldId id="279" r:id="rId12"/>
    <p:sldId id="269" r:id="rId13"/>
    <p:sldId id="292" r:id="rId14"/>
    <p:sldId id="280" r:id="rId15"/>
    <p:sldId id="262" r:id="rId16"/>
    <p:sldId id="268" r:id="rId17"/>
    <p:sldId id="271" r:id="rId18"/>
    <p:sldId id="272" r:id="rId19"/>
    <p:sldId id="263" r:id="rId20"/>
    <p:sldId id="275" r:id="rId21"/>
    <p:sldId id="281" r:id="rId22"/>
    <p:sldId id="282" r:id="rId23"/>
    <p:sldId id="283" r:id="rId24"/>
    <p:sldId id="287" r:id="rId25"/>
    <p:sldId id="285" r:id="rId26"/>
    <p:sldId id="288" r:id="rId27"/>
    <p:sldId id="286" r:id="rId28"/>
    <p:sldId id="289" r:id="rId29"/>
    <p:sldId id="291" r:id="rId30"/>
    <p:sldId id="290" r:id="rId31"/>
    <p:sldId id="293" r:id="rId32"/>
  </p:sldIdLst>
  <p:sldSz cx="9144000" cy="5143500" type="screen16x9"/>
  <p:notesSz cx="9144000" cy="6858000"/>
  <p:defaultTextStyle>
    <a:defPPr>
      <a:defRPr lang="en-US"/>
    </a:defPPr>
    <a:lvl1pPr marL="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3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8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2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146DF72-1067-4714-8F84-8584917FE187}">
          <p14:sldIdLst>
            <p14:sldId id="256"/>
          </p14:sldIdLst>
        </p14:section>
        <p14:section name="Background" id="{FFA070A1-9BEA-40DF-A3A2-B6F3345701EC}">
          <p14:sldIdLst>
            <p14:sldId id="270"/>
            <p14:sldId id="274"/>
            <p14:sldId id="258"/>
            <p14:sldId id="278"/>
            <p14:sldId id="260"/>
            <p14:sldId id="267"/>
            <p14:sldId id="279"/>
            <p14:sldId id="269"/>
            <p14:sldId id="292"/>
            <p14:sldId id="280"/>
            <p14:sldId id="262"/>
            <p14:sldId id="268"/>
            <p14:sldId id="271"/>
          </p14:sldIdLst>
        </p14:section>
        <p14:section name="Applications" id="{938D2700-CABC-4ED2-9686-8DFF8D7BDE4D}">
          <p14:sldIdLst>
            <p14:sldId id="272"/>
            <p14:sldId id="263"/>
            <p14:sldId id="275"/>
            <p14:sldId id="281"/>
            <p14:sldId id="282"/>
            <p14:sldId id="283"/>
            <p14:sldId id="287"/>
            <p14:sldId id="285"/>
            <p14:sldId id="288"/>
            <p14:sldId id="286"/>
          </p14:sldIdLst>
        </p14:section>
        <p14:section name="DIY" id="{F875B86E-109C-4778-9369-2C9408917548}">
          <p14:sldIdLst>
            <p14:sldId id="289"/>
            <p14:sldId id="291"/>
          </p14:sldIdLst>
        </p14:section>
        <p14:section name="Live Demo" id="{8BA78977-2894-4C42-A3F0-CD94C94DEFEB}">
          <p14:sldIdLst>
            <p14:sldId id="290"/>
          </p14:sldIdLst>
        </p14:section>
        <p14:section name="EBI AlphaFold guide" id="{13923819-9A2D-4A59-8358-3812C8DAEF38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52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6F5CDF-E1BB-1143-AB56-5D0469D47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985114" y="-3985113"/>
            <a:ext cx="1173773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C8894-4F33-5C4E-B23A-FCFC1B0CAE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5E8EE-67FD-B048-9AB9-EF096A0DB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2386">
            <a:off x="5420695" y="2732994"/>
            <a:ext cx="4593145" cy="4821013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768CF1DD-28C0-3542-9451-09748ECBC4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A7E57-4F56-284B-9B67-FB5015803C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B20F27-DE27-584C-8F2A-54B09FEB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7046" y="0"/>
            <a:ext cx="3176954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F92E5-988E-244F-9206-113C95962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528976">
            <a:off x="4872532" y="-509829"/>
            <a:ext cx="4401328" cy="5221131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E3296271-A993-CC40-A660-F502909B72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2863" y="4201472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6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71633E-8E67-3045-A75B-0025106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450116">
            <a:off x="609145" y="2564842"/>
            <a:ext cx="4967314" cy="6007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C8208B-ED4C-C342-A0F7-09C6EC34C4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DA61EEF0-774E-DE4E-8F74-FBC4E1BC5E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2863" y="4206106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7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DB54C3-FA9C-3B4F-BC16-11138D20E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96" r="45649"/>
          <a:stretch/>
        </p:blipFill>
        <p:spPr>
          <a:xfrm rot="5400000">
            <a:off x="3944658" y="-1246092"/>
            <a:ext cx="3307644" cy="7123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BA77F0-CF59-7145-988E-C08C7D97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5D3F87-2F0A-DB45-90FE-83F64B289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4150" y="4959135"/>
            <a:ext cx="702464" cy="104595"/>
          </a:xfrm>
          <a:prstGeom prst="rect">
            <a:avLst/>
          </a:prstGeom>
        </p:spPr>
      </p:pic>
      <p:pic>
        <p:nvPicPr>
          <p:cNvPr id="7" name="Picture 6" descr="UNSW Sydney Logo">
            <a:extLst>
              <a:ext uri="{FF2B5EF4-FFF2-40B4-BE49-F238E27FC236}">
                <a16:creationId xmlns:a16="http://schemas.microsoft.com/office/drawing/2014/main" id="{0928C37F-4FF8-EA49-9CCD-70E78A46B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6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3BC714-FEDC-894C-89BD-7C85BA8F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656854">
            <a:off x="-44325" y="3047256"/>
            <a:ext cx="3667781" cy="4412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15D1B-BE38-1942-BA62-D775DFA4E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D603-3B89-4241-BC83-330F7738EC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625D33F7-AD7C-C74E-9175-EC918768A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9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590E3-0F7B-754A-96DD-29A8821DC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4F7A-8563-D547-B444-98EE5A3031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005" y="4823460"/>
            <a:ext cx="1128368" cy="168011"/>
          </a:xfrm>
          <a:prstGeom prst="rect">
            <a:avLst/>
          </a:prstGeom>
        </p:spPr>
      </p:pic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C3D7C5B4-BBE1-2B4F-9305-D229DDE0E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30AE45-599B-9A40-84E3-AD4245343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B3EC1-B735-314A-87E3-2BB356075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5" name="Picture 4" descr="UNSW Sydney Logo">
            <a:extLst>
              <a:ext uri="{FF2B5EF4-FFF2-40B4-BE49-F238E27FC236}">
                <a16:creationId xmlns:a16="http://schemas.microsoft.com/office/drawing/2014/main" id="{9DBE8BCC-81FA-1643-95E9-D4C9C613BC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750D7A-43FE-DF43-A9A5-64E21607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40336"/>
            <a:ext cx="9183824" cy="138142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98592283-2383-5249-A022-D7C82EA17F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9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D22D99-AE2B-974F-9EE8-38161ABA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619958">
            <a:off x="6555875" y="1481576"/>
            <a:ext cx="4745133" cy="5783490"/>
          </a:xfrm>
          <a:prstGeom prst="rect">
            <a:avLst/>
          </a:prstGeom>
        </p:spPr>
      </p:pic>
      <p:pic>
        <p:nvPicPr>
          <p:cNvPr id="4" name="Picture 3" descr="UNSW Sydney Logo">
            <a:extLst>
              <a:ext uri="{FF2B5EF4-FFF2-40B4-BE49-F238E27FC236}">
                <a16:creationId xmlns:a16="http://schemas.microsoft.com/office/drawing/2014/main" id="{21C37CCE-4505-9041-A018-976423BBC9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171DF-D571-204E-A82E-C98595C01642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7B72E-0E2F-A741-9C2C-462A4449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2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09608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2" indent="-152402" algn="l" defTabSz="6096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4" kern="1200">
          <a:solidFill>
            <a:schemeClr val="tx1"/>
          </a:solidFill>
          <a:latin typeface="+mn-lt"/>
          <a:ea typeface="+mn-ea"/>
          <a:cs typeface="+mn-cs"/>
        </a:defRPr>
      </a:lvl3pPr>
      <a:lvl4pPr marL="1066814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21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25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2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832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4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8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11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15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19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23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27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3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aker-laboratory/RoseTTAFold-All-Atom" TargetMode="External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5.jpeg"/><Relationship Id="rId12" Type="http://schemas.openxmlformats.org/officeDocument/2006/relationships/hyperlink" Target="https://github.com/jwohlwend/boltz" TargetMode="External"/><Relationship Id="rId17" Type="http://schemas.openxmlformats.org/officeDocument/2006/relationships/image" Target="../media/image48.png"/><Relationship Id="rId2" Type="http://schemas.openxmlformats.org/officeDocument/2006/relationships/image" Target="../media/image41.png"/><Relationship Id="rId16" Type="http://schemas.openxmlformats.org/officeDocument/2006/relationships/hyperlink" Target="https://github.com/aqlaboratory/openfol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11" Type="http://schemas.openxmlformats.org/officeDocument/2006/relationships/hyperlink" Target="https://github.com/google-deepmind/alphafold3" TargetMode="External"/><Relationship Id="rId5" Type="http://schemas.openxmlformats.org/officeDocument/2006/relationships/image" Target="../media/image43.svg"/><Relationship Id="rId15" Type="http://schemas.openxmlformats.org/officeDocument/2006/relationships/hyperlink" Target="https://github.com/sokrypton/ColabFold" TargetMode="External"/><Relationship Id="rId10" Type="http://schemas.openxmlformats.org/officeDocument/2006/relationships/hyperlink" Target="https://github.com/google-deepmind/alphafold" TargetMode="External"/><Relationship Id="rId19" Type="http://schemas.openxmlformats.org/officeDocument/2006/relationships/hyperlink" Target="https://github.com/bytedance/Protenix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github.com/facebookresearch/esm" TargetMode="External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hem.libretexts.org/Bookshelves/Analytical_Chemistry/Crystallography_in_a_Nutshell_%28Ripoll_and_Cano%29/01%3A_Chapters/1.07%3A_New_Pag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embl.org/news/science/puzzling-out-the-structure-of-a-molecular-giant/" TargetMode="External"/><Relationship Id="rId4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f-co.re/proteinfold/1.0.0/" TargetMode="External"/><Relationship Id="rId2" Type="http://schemas.openxmlformats.org/officeDocument/2006/relationships/hyperlink" Target="https://colab.research.google.com/github/sokrypton/ColabFold/blob/main/AlphaFold2.ipynb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restech.unsw.edu.au/using_katana/ondemand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lab.research.google.com/github/sokrypton/ColabFold/blob/main/AlphaFold2.ipyn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sokrypton/ColabFold/blob/main/AlphaFold2.ipynb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ebi.ac.uk/training/online/courses/alphafold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bi.ac.uk/training/online/courses/alphafold/inputs-and-outputs/evaluating-alphafolds-predicted-structures-using-confidence-scores/plddt-understanding-local-confidence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rcsb.org/" TargetMode="Externa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" TargetMode="External"/><Relationship Id="rId2" Type="http://schemas.openxmlformats.org/officeDocument/2006/relationships/hyperlink" Target="https://doi.org/10.1038/s41592-024-02272-z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0E2A55-C2D6-3843-8298-3A3F0F11B0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7362" y="-1082"/>
            <a:ext cx="9194589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lancy"/>
                <a:ea typeface="+mn-ea"/>
                <a:cs typeface="+mn-cs"/>
              </a:rPr>
              <a:t>BABS2011</a:t>
            </a:r>
            <a:r>
              <a:rPr lang="en-US" sz="1600" dirty="0">
                <a:latin typeface="Clancy"/>
                <a:ea typeface="+mn-ea"/>
                <a:cs typeface="+mn-cs"/>
              </a:rPr>
              <a:t>- </a:t>
            </a:r>
            <a:r>
              <a:rPr lang="en-US" sz="1600" i="1" dirty="0">
                <a:latin typeface="Clancy"/>
                <a:ea typeface="+mn-ea"/>
                <a:cs typeface="+mn-cs"/>
              </a:rPr>
              <a:t>Current Trends in Biotechnology</a:t>
            </a:r>
            <a:r>
              <a:rPr lang="en-US" sz="1600" dirty="0">
                <a:latin typeface="Clancy"/>
                <a:ea typeface="+mn-ea"/>
                <a:cs typeface="+mn-cs"/>
              </a:rPr>
              <a:t> – </a:t>
            </a:r>
            <a:r>
              <a:rPr lang="en-US" sz="16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Dr Keiran Rowell </a:t>
            </a:r>
            <a:r>
              <a:rPr lang="en-US" sz="1600" dirty="0">
                <a:solidFill>
                  <a:srgbClr val="000000"/>
                </a:solidFill>
                <a:ea typeface="+mj-lt"/>
                <a:cs typeface="+mj-lt"/>
              </a:rPr>
              <a:t>– March 21st 2025</a:t>
            </a:r>
            <a:endParaRPr lang="en-US" sz="1600">
              <a:solidFill>
                <a:srgbClr val="7030A0"/>
              </a:solidFill>
              <a:ea typeface="+mj-lt"/>
              <a:cs typeface="+mj-lt"/>
            </a:endParaRPr>
          </a:p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latin typeface="Clancy"/>
                <a:ea typeface="+mn-ea"/>
                <a:cs typeface="+mn-cs"/>
              </a:rPr>
              <a:t>Protein Structure Prediction</a:t>
            </a:r>
            <a:endParaRPr lang="en-US" sz="320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81C5D-72FA-5B4A-8C51-5167364586A0}"/>
              </a:ext>
            </a:extLst>
          </p:cNvPr>
          <p:cNvSpPr txBox="1"/>
          <p:nvPr/>
        </p:nvSpPr>
        <p:spPr>
          <a:xfrm>
            <a:off x="106610" y="4329228"/>
            <a:ext cx="220420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AU" sz="900"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EC84517-1866-93B7-3EA8-EB72C37F26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" y="3810000"/>
            <a:ext cx="1743075" cy="1333500"/>
          </a:xfrm>
          <a:prstGeom prst="rect">
            <a:avLst/>
          </a:prstGeom>
        </p:spPr>
      </p:pic>
      <p:pic>
        <p:nvPicPr>
          <p:cNvPr id="2" name="Picture 1" descr="A group of men with text on a white background&#10;&#10;AI-generated content may be incorrect.">
            <a:extLst>
              <a:ext uri="{FF2B5EF4-FFF2-40B4-BE49-F238E27FC236}">
                <a16:creationId xmlns:a16="http://schemas.microsoft.com/office/drawing/2014/main" id="{DB3AC77F-5899-8FD4-2D02-3F8C4102D4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14" y="1162370"/>
            <a:ext cx="4018429" cy="3991536"/>
          </a:xfrm>
          <a:prstGeom prst="rect">
            <a:avLst/>
          </a:prstGeom>
        </p:spPr>
      </p:pic>
      <p:pic>
        <p:nvPicPr>
          <p:cNvPr id="6" name="Picture 5" descr="A diagram of a molecule&#10;&#10;AI-generated content may be incorrect.">
            <a:extLst>
              <a:ext uri="{FF2B5EF4-FFF2-40B4-BE49-F238E27FC236}">
                <a16:creationId xmlns:a16="http://schemas.microsoft.com/office/drawing/2014/main" id="{E25C9BD4-330F-B918-E058-F6ED429256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2816" y="1171381"/>
            <a:ext cx="2205922" cy="3976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5642DA-12E5-58B7-7244-457277E40D73}"/>
              </a:ext>
            </a:extLst>
          </p:cNvPr>
          <p:cNvSpPr/>
          <p:nvPr/>
        </p:nvSpPr>
        <p:spPr>
          <a:xfrm>
            <a:off x="2910864" y="1363548"/>
            <a:ext cx="209100" cy="875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8C257-9D3B-80B9-CA05-3DC63EFD92B7}"/>
              </a:ext>
            </a:extLst>
          </p:cNvPr>
          <p:cNvSpPr txBox="1"/>
          <p:nvPr/>
        </p:nvSpPr>
        <p:spPr>
          <a:xfrm>
            <a:off x="6400799" y="979714"/>
            <a:ext cx="2751364" cy="196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 dirty="0"/>
              <a:t>Source: </a:t>
            </a:r>
            <a:r>
              <a:rPr lang="en-US" sz="650" dirty="0"/>
              <a:t>https://www.nobelprize.org/prizes/chemistry/2024/press-release/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293CD9-80B3-7862-5C1D-F4B6E7F623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8" y="1365249"/>
            <a:ext cx="2897910" cy="217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9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F851-D16A-F3E7-F747-EC08D515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51BB70-04AF-A0A5-B00B-B200496669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7695" y="2280"/>
            <a:ext cx="8277387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latin typeface="Clancy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AlphaFold2 architecture</a:t>
            </a:r>
            <a:br>
              <a:rPr lang="en-US" sz="32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</a:br>
            <a:r>
              <a:rPr lang="en-US" sz="2000" dirty="0">
                <a:latin typeface="Clancy"/>
              </a:rPr>
              <a:t>ingenious</a:t>
            </a:r>
            <a:r>
              <a:rPr lang="en-US" sz="2000" dirty="0">
                <a:solidFill>
                  <a:srgbClr val="7030A0"/>
                </a:solidFill>
                <a:latin typeface="Clancy"/>
              </a:rPr>
              <a:t> algorithm design </a:t>
            </a:r>
            <a:r>
              <a:rPr lang="en-US" sz="2000" dirty="0">
                <a:latin typeface="Clancy"/>
              </a:rPr>
              <a:t>made this breakthrough</a:t>
            </a:r>
          </a:p>
        </p:txBody>
      </p:sp>
      <p:pic>
        <p:nvPicPr>
          <p:cNvPr id="13" name="Picture 12" descr="A diagram of a cell&#10;&#10;AI-generated content may be incorrect.">
            <a:extLst>
              <a:ext uri="{FF2B5EF4-FFF2-40B4-BE49-F238E27FC236}">
                <a16:creationId xmlns:a16="http://schemas.microsoft.com/office/drawing/2014/main" id="{3EA803E9-627F-C6BB-B485-19D635EB4F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8" b="-734"/>
          <a:stretch/>
        </p:blipFill>
        <p:spPr>
          <a:xfrm>
            <a:off x="1524" y="1613835"/>
            <a:ext cx="9212209" cy="3135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0D2D40-0B8A-8E57-8F1E-120A76976190}"/>
              </a:ext>
            </a:extLst>
          </p:cNvPr>
          <p:cNvSpPr txBox="1"/>
          <p:nvPr/>
        </p:nvSpPr>
        <p:spPr>
          <a:xfrm>
            <a:off x="1641" y="3053039"/>
            <a:ext cx="1109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>
                <a:highlight>
                  <a:srgbClr val="00FF00"/>
                </a:highlight>
                <a:latin typeface="Roboto Mono"/>
                <a:ea typeface="Calibri"/>
                <a:cs typeface="Calibri"/>
              </a:rPr>
              <a:t>Genetic 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9242A6-072D-EB3E-F0EE-544C1C80FCA5}"/>
              </a:ext>
            </a:extLst>
          </p:cNvPr>
          <p:cNvSpPr txBox="1"/>
          <p:nvPr/>
        </p:nvSpPr>
        <p:spPr>
          <a:xfrm>
            <a:off x="1971636" y="2568944"/>
            <a:ext cx="14254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>
                <a:highlight>
                  <a:srgbClr val="00FF00"/>
                </a:highlight>
                <a:latin typeface="Roboto Mono"/>
                <a:ea typeface="Calibri"/>
                <a:cs typeface="Calibri"/>
              </a:rPr>
              <a:t>Related species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0863D7-FAD6-D0FB-3C06-A29DFAB79607}"/>
              </a:ext>
            </a:extLst>
          </p:cNvPr>
          <p:cNvSpPr txBox="1"/>
          <p:nvPr/>
        </p:nvSpPr>
        <p:spPr>
          <a:xfrm>
            <a:off x="1299283" y="4303615"/>
            <a:ext cx="19767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>
                <a:highlight>
                  <a:srgbClr val="00FF00"/>
                </a:highlight>
                <a:latin typeface="Roboto Mono"/>
                <a:ea typeface="Roboto Mono"/>
                <a:cs typeface="Calibri"/>
              </a:rPr>
              <a:t>Related proteins</a:t>
            </a:r>
            <a:br>
              <a:rPr lang="en-GB" sz="1000" b="1" dirty="0">
                <a:highlight>
                  <a:srgbClr val="00FF00"/>
                </a:highlight>
                <a:latin typeface="Roboto Mono"/>
                <a:ea typeface="Calibri"/>
                <a:cs typeface="Calibri"/>
              </a:rPr>
            </a:br>
            <a:r>
              <a:rPr lang="en-GB" sz="1000" b="1" dirty="0">
                <a:highlight>
                  <a:srgbClr val="00FF00"/>
                </a:highlight>
                <a:latin typeface="Roboto Mono"/>
                <a:ea typeface="Calibri"/>
                <a:cs typeface="Calibri"/>
              </a:rPr>
              <a:t>Known residue contacts</a:t>
            </a:r>
            <a:endParaRPr lang="en-GB" sz="1000" dirty="0">
              <a:highlight>
                <a:srgbClr val="00FF00"/>
              </a:highlight>
              <a:latin typeface="Roboto Mono"/>
              <a:ea typeface="Roboto Mono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72017-D907-7C17-D18B-9D3B8A815591}"/>
              </a:ext>
            </a:extLst>
          </p:cNvPr>
          <p:cNvSpPr txBox="1"/>
          <p:nvPr/>
        </p:nvSpPr>
        <p:spPr>
          <a:xfrm>
            <a:off x="4573641" y="2232767"/>
            <a:ext cx="14254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>
                <a:highlight>
                  <a:srgbClr val="00FF00"/>
                </a:highlight>
                <a:latin typeface="Roboto Mono"/>
                <a:ea typeface="Calibri"/>
                <a:cs typeface="Calibri"/>
              </a:rPr>
              <a:t>Spatial relationships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F2BB1-FA04-5854-1985-B794EEB5CF19}"/>
              </a:ext>
            </a:extLst>
          </p:cNvPr>
          <p:cNvSpPr txBox="1"/>
          <p:nvPr/>
        </p:nvSpPr>
        <p:spPr>
          <a:xfrm>
            <a:off x="4607259" y="2979079"/>
            <a:ext cx="14254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>
                <a:highlight>
                  <a:srgbClr val="00FF00"/>
                </a:highlight>
                <a:latin typeface="Roboto Mono"/>
                <a:ea typeface="Calibri"/>
                <a:cs typeface="Calibri"/>
              </a:rPr>
              <a:t>Preserved across evolution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959B8-C281-AFF8-8053-F4ABCD23B852}"/>
              </a:ext>
            </a:extLst>
          </p:cNvPr>
          <p:cNvSpPr txBox="1"/>
          <p:nvPr/>
        </p:nvSpPr>
        <p:spPr>
          <a:xfrm>
            <a:off x="6805853" y="2232767"/>
            <a:ext cx="142546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>
                <a:highlight>
                  <a:srgbClr val="00FF00"/>
                </a:highlight>
                <a:latin typeface="Roboto Mono"/>
                <a:ea typeface="Calibri"/>
                <a:cs typeface="Calibri"/>
              </a:rPr>
              <a:t>Assemble the amino acid triangles</a:t>
            </a:r>
            <a:endParaRPr lang="en-GB" sz="1000" b="1" dirty="0">
              <a:highlight>
                <a:srgbClr val="00FF00"/>
              </a:highlight>
              <a:latin typeface="Roboto Mono"/>
              <a:ea typeface="Roboto Mon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553C7-7848-0615-E2DB-8974AFC01239}"/>
              </a:ext>
            </a:extLst>
          </p:cNvPr>
          <p:cNvSpPr txBox="1"/>
          <p:nvPr/>
        </p:nvSpPr>
        <p:spPr>
          <a:xfrm>
            <a:off x="5553635" y="2692773"/>
            <a:ext cx="11833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1" dirty="0">
                <a:highlight>
                  <a:srgbClr val="800080"/>
                </a:highlight>
                <a:latin typeface="Roboto Mono"/>
              </a:rPr>
              <a:t>GPU intensive</a:t>
            </a:r>
            <a:endParaRPr lang="en-US" sz="650">
              <a:highlight>
                <a:srgbClr val="800080"/>
              </a:highlight>
              <a:ea typeface="Calibri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516E19-DA62-8C57-3C46-F30B2974E41D}"/>
              </a:ext>
            </a:extLst>
          </p:cNvPr>
          <p:cNvSpPr txBox="1"/>
          <p:nvPr/>
        </p:nvSpPr>
        <p:spPr>
          <a:xfrm>
            <a:off x="1317812" y="2659155"/>
            <a:ext cx="65218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1" dirty="0">
                <a:highlight>
                  <a:srgbClr val="800080"/>
                </a:highlight>
                <a:latin typeface="Roboto Mono"/>
              </a:rPr>
              <a:t>Slow..</a:t>
            </a:r>
            <a:endParaRPr lang="en-GB" sz="1000">
              <a:highlight>
                <a:srgbClr val="800080"/>
              </a:highlight>
              <a:latin typeface="Roboto Mono"/>
              <a:ea typeface="Roboto Mon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5A83F8-BB25-ADD3-C2D3-DD261F585921}"/>
              </a:ext>
            </a:extLst>
          </p:cNvPr>
          <p:cNvSpPr txBox="1"/>
          <p:nvPr/>
        </p:nvSpPr>
        <p:spPr>
          <a:xfrm>
            <a:off x="-1" y="4750174"/>
            <a:ext cx="5372101" cy="192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>
                <a:ea typeface="Calibri"/>
                <a:cs typeface="Calibri"/>
              </a:rPr>
              <a:t>Fig. 1: AlphaFold produces highly accurate structures – </a:t>
            </a:r>
            <a:r>
              <a:rPr lang="en-US" sz="650">
                <a:ea typeface="Calibri"/>
                <a:cs typeface="Calibri"/>
              </a:rPr>
              <a:t>from </a:t>
            </a:r>
            <a:r>
              <a:rPr lang="en-US" sz="650" i="1">
                <a:ea typeface="Calibri"/>
                <a:cs typeface="Calibri"/>
              </a:rPr>
              <a:t>"Highly accurate protein structure prediction with AlphaFold" - </a:t>
            </a:r>
            <a:r>
              <a:rPr lang="en-US" sz="650">
                <a:ea typeface="Calibri"/>
                <a:cs typeface="Calibri"/>
              </a:rPr>
              <a:t>Nature, </a:t>
            </a:r>
            <a:r>
              <a:rPr lang="en-US" sz="650" b="1">
                <a:ea typeface="Calibri"/>
                <a:cs typeface="Calibri"/>
              </a:rPr>
              <a:t>596</a:t>
            </a:r>
            <a:r>
              <a:rPr lang="en-US" sz="650">
                <a:ea typeface="Calibri"/>
                <a:cs typeface="Calibri"/>
              </a:rPr>
              <a:t>, 583-89 (</a:t>
            </a:r>
            <a:r>
              <a:rPr lang="en-US" sz="650" u="sng">
                <a:ea typeface="Calibri"/>
                <a:cs typeface="Calibri"/>
              </a:rPr>
              <a:t>2021</a:t>
            </a:r>
            <a:r>
              <a:rPr lang="en-US" sz="650">
                <a:ea typeface="Calibri"/>
                <a:cs typeface="Calibri"/>
              </a:rPr>
              <a:t>). </a:t>
            </a:r>
            <a:r>
              <a:rPr lang="en-GB" sz="650">
                <a:ea typeface="Calibri"/>
                <a:cs typeface="Calibri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70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0C61-EA76-6504-422F-DD83ECA46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49EF8A-20B3-4BBF-E952-DD49950A7E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2295" y="152259"/>
            <a:ext cx="7990109" cy="80021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5000" dirty="0">
                <a:latin typeface="Clancy"/>
                <a:ea typeface="+mn-ea"/>
                <a:cs typeface="+mn-cs"/>
              </a:rPr>
              <a:t>Code choice..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49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CF688F-29DB-02D9-6CCA-918FF83B7FC5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err="1">
                <a:latin typeface="Clancy"/>
                <a:ea typeface="+mn-ea"/>
                <a:cs typeface="+mn-cs"/>
              </a:rPr>
              <a:t>X</a:t>
            </a:r>
            <a:r>
              <a:rPr lang="en-US" sz="2400" err="1">
                <a:latin typeface="Clancy"/>
                <a:ea typeface="+mn-ea"/>
                <a:cs typeface="+mn-cs"/>
              </a:rPr>
              <a:t>'Fold</a:t>
            </a:r>
            <a:r>
              <a:rPr lang="en-US" sz="2400">
                <a:latin typeface="Clancy"/>
                <a:ea typeface="+mn-ea"/>
                <a:cs typeface="+mn-cs"/>
              </a:rPr>
              <a:t>' programs - </a:t>
            </a:r>
            <a:r>
              <a:rPr lang="en-US" sz="24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co-</a:t>
            </a:r>
            <a:r>
              <a:rPr lang="en-US" sz="2400" u="sng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evolution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400" err="1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DeepLearning</a:t>
            </a:r>
            <a:r>
              <a:rPr lang="en-US" sz="24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 </a:t>
            </a:r>
            <a:endParaRPr lang="en-US" sz="240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5" name="Picture 4" descr="A group of colorful arrows&#10;&#10;Description automatically generated">
            <a:extLst>
              <a:ext uri="{FF2B5EF4-FFF2-40B4-BE49-F238E27FC236}">
                <a16:creationId xmlns:a16="http://schemas.microsoft.com/office/drawing/2014/main" id="{6A1E6B16-69DD-38F0-E2FB-9AB31F435B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124" y="3455191"/>
            <a:ext cx="1738042" cy="1222514"/>
          </a:xfrm>
          <a:prstGeom prst="rect">
            <a:avLst/>
          </a:prstGeom>
        </p:spPr>
      </p:pic>
      <p:pic>
        <p:nvPicPr>
          <p:cNvPr id="6" name="Picture 5" descr="A black and grey logo&#10;&#10;Description automatically generated">
            <a:extLst>
              <a:ext uri="{FF2B5EF4-FFF2-40B4-BE49-F238E27FC236}">
                <a16:creationId xmlns:a16="http://schemas.microsoft.com/office/drawing/2014/main" id="{8BD40A4F-B471-D61B-52B1-A9CF069978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89" y="4683013"/>
            <a:ext cx="2826441" cy="468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D598C-ED56-13BB-B2DB-136E70F2BB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20" y="3450925"/>
            <a:ext cx="1321364" cy="1228726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BE2C8FF1-5459-1CEB-CB51-E5EACCDF74B4}"/>
              </a:ext>
            </a:extLst>
          </p:cNvPr>
          <p:cNvSpPr txBox="1"/>
          <p:nvPr/>
        </p:nvSpPr>
        <p:spPr>
          <a:xfrm>
            <a:off x="2310" y="476488"/>
            <a:ext cx="8315306" cy="3847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 err="1">
                <a:solidFill>
                  <a:schemeClr val="accent2"/>
                </a:solidFill>
              </a:rPr>
              <a:t>DeepLearning</a:t>
            </a:r>
            <a:r>
              <a:rPr lang="en-GB" sz="1900" dirty="0"/>
              <a:t>: </a:t>
            </a:r>
            <a:r>
              <a:rPr lang="en-GB" sz="1900" u="sng" dirty="0"/>
              <a:t>No folding physics</a:t>
            </a:r>
            <a:r>
              <a:rPr lang="en-GB" sz="1900" dirty="0"/>
              <a:t> – </a:t>
            </a:r>
            <a:r>
              <a:rPr lang="en-GB" sz="1900" dirty="0">
                <a:solidFill>
                  <a:schemeClr val="accent6">
                    <a:lumMod val="76000"/>
                  </a:schemeClr>
                </a:solidFill>
              </a:rPr>
              <a:t>Transformers </a:t>
            </a:r>
            <a:r>
              <a:rPr lang="en-GB" sz="1900" dirty="0"/>
              <a:t>– 1D sequence -&gt; 3D structure </a:t>
            </a:r>
            <a:endParaRPr lang="en-GB" sz="1900" dirty="0">
              <a:ea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D37DA2-9F8C-7876-126F-5C56936D17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058" y="873549"/>
            <a:ext cx="3146977" cy="1184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7C0D4B-B24A-E277-0E3F-C149275481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13" y="871774"/>
            <a:ext cx="4376943" cy="1176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E001B0-7BDB-A69A-03FD-558159396A0A}"/>
              </a:ext>
            </a:extLst>
          </p:cNvPr>
          <p:cNvSpPr txBox="1"/>
          <p:nvPr/>
        </p:nvSpPr>
        <p:spPr>
          <a:xfrm>
            <a:off x="406" y="3183229"/>
            <a:ext cx="3337313" cy="3154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(</a:t>
            </a:r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Alpha|Open|RoseTTA|Ab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)Fold </a:t>
            </a:r>
            <a:endParaRPr lang="en-US" sz="65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86C40-E7F6-3600-060C-465340EBB553}"/>
              </a:ext>
            </a:extLst>
          </p:cNvPr>
          <p:cNvSpPr txBox="1"/>
          <p:nvPr/>
        </p:nvSpPr>
        <p:spPr>
          <a:xfrm>
            <a:off x="2309" y="2271744"/>
            <a:ext cx="8046014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accent2"/>
                </a:solidFill>
              </a:rPr>
              <a:t>High Performance Computing</a:t>
            </a:r>
            <a:r>
              <a:rPr lang="en-GB" sz="2000" dirty="0">
                <a:solidFill>
                  <a:srgbClr val="000000"/>
                </a:solidFill>
              </a:rPr>
              <a:t>:</a:t>
            </a:r>
            <a:r>
              <a:rPr lang="en-GB" sz="2000" dirty="0"/>
              <a:t> </a:t>
            </a:r>
            <a:r>
              <a:rPr lang="en-GB" sz="1600" dirty="0"/>
              <a:t> </a:t>
            </a:r>
            <a:r>
              <a:rPr lang="en-GB" sz="1600" u="sng" dirty="0"/>
              <a:t>Not </a:t>
            </a:r>
            <a:r>
              <a:rPr lang="en-GB" sz="1600" dirty="0"/>
              <a:t>for domestic computers. Use your </a:t>
            </a:r>
            <a:r>
              <a:rPr lang="en-GB" sz="1600" err="1"/>
              <a:t>uni's</a:t>
            </a:r>
            <a:r>
              <a:rPr lang="en-GB" sz="1600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HPC </a:t>
            </a:r>
            <a:r>
              <a:rPr lang="en-GB" sz="1600" dirty="0"/>
              <a:t>cluster.</a:t>
            </a:r>
            <a:endParaRPr lang="en-GB" sz="1600" dirty="0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93FF1-1395-CD9B-1792-52CE9BFFA44F}"/>
              </a:ext>
            </a:extLst>
          </p:cNvPr>
          <p:cNvSpPr txBox="1"/>
          <p:nvPr/>
        </p:nvSpPr>
        <p:spPr>
          <a:xfrm>
            <a:off x="1241" y="2856671"/>
            <a:ext cx="3248438" cy="32375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50" b="1">
                <a:latin typeface="Roboto Mono"/>
              </a:rPr>
              <a:t>'</a:t>
            </a:r>
            <a:r>
              <a:rPr lang="en-US" sz="1450" b="1" err="1">
                <a:latin typeface="Roboto Mono"/>
              </a:rPr>
              <a:t>Evo'formers</a:t>
            </a:r>
            <a:r>
              <a:rPr lang="en-US" sz="1450" b="1">
                <a:latin typeface="Roboto Mono"/>
              </a:rPr>
              <a:t> </a:t>
            </a:r>
            <a:endParaRPr lang="en-US" sz="650" b="1">
              <a:cs typeface="Calibri"/>
            </a:endParaRPr>
          </a:p>
        </p:txBody>
      </p:sp>
      <p:pic>
        <p:nvPicPr>
          <p:cNvPr id="14" name="Picture 13" descr="A blue and green splattered object&#10;&#10;Description automatically generated">
            <a:extLst>
              <a:ext uri="{FF2B5EF4-FFF2-40B4-BE49-F238E27FC236}">
                <a16:creationId xmlns:a16="http://schemas.microsoft.com/office/drawing/2014/main" id="{F6AB335B-D309-8895-B921-C780BDB52F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1" t="924" r="33016" b="-238"/>
          <a:stretch/>
        </p:blipFill>
        <p:spPr>
          <a:xfrm>
            <a:off x="3387236" y="3554690"/>
            <a:ext cx="1904820" cy="1586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DBD434-8C38-D530-944B-25D3445F2E48}"/>
              </a:ext>
            </a:extLst>
          </p:cNvPr>
          <p:cNvSpPr txBox="1"/>
          <p:nvPr/>
        </p:nvSpPr>
        <p:spPr>
          <a:xfrm>
            <a:off x="3243884" y="3181764"/>
            <a:ext cx="2196547" cy="3154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ESMFold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, </a:t>
            </a:r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ProtTrans</a:t>
            </a:r>
            <a:endParaRPr lang="en-US" sz="1450">
              <a:solidFill>
                <a:schemeClr val="tx1">
                  <a:lumMod val="50000"/>
                  <a:lumOff val="50000"/>
                </a:schemeClr>
              </a:solidFill>
              <a:latin typeface="Roboto Mono"/>
              <a:ea typeface="Roboto Mon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C59A6-CB95-64B4-2EEC-A54D6437C85B}"/>
              </a:ext>
            </a:extLst>
          </p:cNvPr>
          <p:cNvSpPr txBox="1"/>
          <p:nvPr/>
        </p:nvSpPr>
        <p:spPr>
          <a:xfrm>
            <a:off x="3245221" y="2864955"/>
            <a:ext cx="2134429" cy="3154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50" b="1">
                <a:latin typeface="Roboto Mono"/>
              </a:rPr>
              <a:t>Protein-LLMs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7" name="Picture 16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15E4A402-55F6-4A6A-22FF-751586974F6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348" y="3621571"/>
            <a:ext cx="1285876" cy="726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24E97D-CC4E-7767-D1AA-30453BDDBE39}"/>
              </a:ext>
            </a:extLst>
          </p:cNvPr>
          <p:cNvSpPr txBox="1"/>
          <p:nvPr/>
        </p:nvSpPr>
        <p:spPr>
          <a:xfrm>
            <a:off x="5310396" y="2857875"/>
            <a:ext cx="2656232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50" b="1" dirty="0" err="1">
                <a:latin typeface="Roboto Mono"/>
              </a:rPr>
              <a:t>GenAI</a:t>
            </a:r>
            <a:r>
              <a:rPr lang="en-US" sz="1450" b="1" dirty="0">
                <a:latin typeface="Roboto Mono"/>
              </a:rPr>
              <a:t> - </a:t>
            </a:r>
            <a:r>
              <a:rPr lang="en-US" sz="1500" b="1" dirty="0">
                <a:latin typeface="Roboto Mono"/>
              </a:rPr>
              <a:t>Diffusion 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B746D-65E4-3463-4A5F-735C02002DDE}"/>
              </a:ext>
            </a:extLst>
          </p:cNvPr>
          <p:cNvSpPr txBox="1"/>
          <p:nvPr/>
        </p:nvSpPr>
        <p:spPr>
          <a:xfrm>
            <a:off x="5517862" y="3183032"/>
            <a:ext cx="2401543" cy="3216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RFDiffusion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, Chroma</a:t>
            </a:r>
            <a:endParaRPr lang="en-US" sz="1450">
              <a:solidFill>
                <a:schemeClr val="tx1">
                  <a:lumMod val="50000"/>
                  <a:lumOff val="50000"/>
                </a:schemeClr>
              </a:solidFill>
              <a:latin typeface="Roboto Mono"/>
              <a:ea typeface="Roboto Mono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D0EAC-6A31-732C-348D-13AB5119029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723" y="3553267"/>
            <a:ext cx="2660373" cy="15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3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C82D1-0E03-1F8C-0338-C9A61B41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E5463-48A4-3930-BEFB-4BC33E5BCE50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Tutorial </a:t>
            </a:r>
            <a:r>
              <a:rPr lang="en-US" sz="2400" dirty="0">
                <a:latin typeface="Clancy"/>
                <a:ea typeface="+mn-ea"/>
                <a:cs typeface="+mn-cs"/>
              </a:rPr>
              <a:t>only on </a:t>
            </a:r>
            <a:r>
              <a:rPr lang="en-US" sz="2400" b="1" dirty="0">
                <a:latin typeface="Clancy"/>
                <a:ea typeface="+mn-ea"/>
                <a:cs typeface="+mn-cs"/>
              </a:rPr>
              <a:t>protein folding</a:t>
            </a:r>
            <a:r>
              <a:rPr lang="en-US" sz="2400" dirty="0">
                <a:latin typeface="Clancy"/>
                <a:ea typeface="+mn-ea"/>
                <a:cs typeface="+mn-cs"/>
              </a:rPr>
              <a:t> - </a:t>
            </a:r>
            <a:r>
              <a:rPr lang="en-US" sz="2400" b="1" err="1">
                <a:latin typeface="Clancy"/>
                <a:ea typeface="+mn-ea"/>
                <a:cs typeface="+mn-cs"/>
              </a:rPr>
              <a:t>X</a:t>
            </a:r>
            <a:r>
              <a:rPr lang="en-US" sz="2400" err="1">
                <a:latin typeface="Clancy"/>
                <a:ea typeface="+mn-ea"/>
                <a:cs typeface="+mn-cs"/>
              </a:rPr>
              <a:t>'Fold</a:t>
            </a:r>
            <a:r>
              <a:rPr lang="en-US" sz="2400" dirty="0">
                <a:latin typeface="Clancy"/>
                <a:ea typeface="+mn-ea"/>
                <a:cs typeface="+mn-cs"/>
              </a:rPr>
              <a:t>' programs </a:t>
            </a:r>
            <a:endParaRPr lang="en-US" sz="2400" dirty="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3" name="Picture 2" descr="A black and grey logo&#10;&#10;Description automatically generated">
            <a:extLst>
              <a:ext uri="{FF2B5EF4-FFF2-40B4-BE49-F238E27FC236}">
                <a16:creationId xmlns:a16="http://schemas.microsoft.com/office/drawing/2014/main" id="{444EED07-A0EB-FFFE-9498-6794E6824A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62" y="2154187"/>
            <a:ext cx="1802436" cy="283089"/>
          </a:xfrm>
          <a:prstGeom prst="rect">
            <a:avLst/>
          </a:prstGeom>
        </p:spPr>
      </p:pic>
      <p:pic>
        <p:nvPicPr>
          <p:cNvPr id="22" name="Picture 21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AB6B4C7F-597D-9C8F-C7D2-AEBF7BE75B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35" y="2869836"/>
            <a:ext cx="781612" cy="437688"/>
          </a:xfrm>
          <a:prstGeom prst="rect">
            <a:avLst/>
          </a:prstGeom>
        </p:spPr>
      </p:pic>
      <p:pic>
        <p:nvPicPr>
          <p:cNvPr id="23" name="Graphic 22" descr="A black background with blue and purple text&#10;&#10;AI-generated content may be incorrect.">
            <a:extLst>
              <a:ext uri="{FF2B5EF4-FFF2-40B4-BE49-F238E27FC236}">
                <a16:creationId xmlns:a16="http://schemas.microsoft.com/office/drawing/2014/main" id="{00594BCD-7A60-5245-7C6F-861F0387A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16" y="4694033"/>
            <a:ext cx="1792899" cy="4438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A04F83-82B4-C3B5-2183-3CD3DC3B0589}"/>
              </a:ext>
            </a:extLst>
          </p:cNvPr>
          <p:cNvSpPr txBox="1"/>
          <p:nvPr/>
        </p:nvSpPr>
        <p:spPr>
          <a:xfrm>
            <a:off x="0" y="588309"/>
            <a:ext cx="79606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dirty="0">
                <a:cs typeface="Arial"/>
              </a:rPr>
              <a:t>The </a:t>
            </a:r>
            <a:r>
              <a:rPr lang="en-GB" sz="1800" dirty="0">
                <a:solidFill>
                  <a:schemeClr val="accent2"/>
                </a:solidFill>
                <a:cs typeface="Arial"/>
              </a:rPr>
              <a:t>largest Big Tech</a:t>
            </a:r>
            <a:r>
              <a:rPr lang="en-GB" sz="1800" dirty="0">
                <a:cs typeface="Arial"/>
              </a:rPr>
              <a:t> and </a:t>
            </a:r>
            <a:r>
              <a:rPr lang="en-GB" sz="1800" dirty="0">
                <a:solidFill>
                  <a:schemeClr val="accent6"/>
                </a:solidFill>
                <a:cs typeface="Arial"/>
              </a:rPr>
              <a:t>academic groups</a:t>
            </a:r>
            <a:r>
              <a:rPr lang="en-GB" sz="1800" dirty="0">
                <a:cs typeface="Arial"/>
              </a:rPr>
              <a:t> in world have dedicated serious expertise and resources into developing these programs. </a:t>
            </a:r>
            <a:endParaRPr lang="en-US" sz="1800">
              <a:ea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1DA3B-8A77-54A6-5306-CE5C86D2B2E4}"/>
              </a:ext>
            </a:extLst>
          </p:cNvPr>
          <p:cNvSpPr txBox="1"/>
          <p:nvPr/>
        </p:nvSpPr>
        <p:spPr>
          <a:xfrm>
            <a:off x="0" y="1287556"/>
            <a:ext cx="79606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ea typeface="Calibri"/>
                <a:cs typeface="Arial"/>
              </a:rPr>
              <a:t>They are mostly </a:t>
            </a:r>
            <a:r>
              <a:rPr lang="en-US" sz="1800" dirty="0">
                <a:solidFill>
                  <a:srgbClr val="7030A0"/>
                </a:solidFill>
                <a:ea typeface="Calibri"/>
                <a:cs typeface="Arial"/>
              </a:rPr>
              <a:t>free and open source</a:t>
            </a:r>
            <a:r>
              <a:rPr lang="en-US" sz="1800" dirty="0">
                <a:ea typeface="Calibri"/>
                <a:cs typeface="Arial"/>
              </a:rPr>
              <a:t> (</a:t>
            </a:r>
            <a:r>
              <a:rPr lang="en-US" sz="1800" dirty="0">
                <a:solidFill>
                  <a:schemeClr val="accent6"/>
                </a:solidFill>
                <a:ea typeface="Calibri"/>
                <a:cs typeface="Arial"/>
              </a:rPr>
              <a:t>academic</a:t>
            </a:r>
            <a:r>
              <a:rPr lang="en-US" sz="1800" dirty="0">
                <a:ea typeface="Calibri"/>
                <a:cs typeface="Arial"/>
              </a:rPr>
              <a:t>, </a:t>
            </a:r>
            <a:r>
              <a:rPr lang="en-US" sz="1800" u="sng" dirty="0">
                <a:solidFill>
                  <a:schemeClr val="accent2">
                    <a:lumMod val="76000"/>
                  </a:schemeClr>
                </a:solidFill>
                <a:ea typeface="Calibri"/>
                <a:cs typeface="Arial"/>
              </a:rPr>
              <a:t>non-commercial</a:t>
            </a:r>
            <a:r>
              <a:rPr lang="en-US" sz="1800" dirty="0">
                <a:ea typeface="Calibri"/>
                <a:cs typeface="Arial"/>
              </a:rPr>
              <a:t> work). </a:t>
            </a:r>
            <a:br>
              <a:rPr lang="en-US" sz="1800" dirty="0">
                <a:ea typeface="Calibri"/>
                <a:cs typeface="Arial"/>
              </a:rPr>
            </a:br>
            <a:r>
              <a:rPr lang="en-US" sz="1800" dirty="0">
                <a:ea typeface="Calibri"/>
                <a:cs typeface="Arial"/>
              </a:rPr>
              <a:t>If you develop the skills to run the code on local hardware.</a:t>
            </a:r>
          </a:p>
        </p:txBody>
      </p:sp>
      <p:pic>
        <p:nvPicPr>
          <p:cNvPr id="28" name="Picture 27" descr="https://pbs.twimg.com/media/FxFXaxKacAMe8Bk?format=jpg&amp;name=900x900">
            <a:extLst>
              <a:ext uri="{FF2B5EF4-FFF2-40B4-BE49-F238E27FC236}">
                <a16:creationId xmlns:a16="http://schemas.microsoft.com/office/drawing/2014/main" id="{B79CC4DD-89AF-09FC-0E28-802434D8D87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4" y="4033759"/>
            <a:ext cx="1803114" cy="439844"/>
          </a:xfrm>
          <a:prstGeom prst="rect">
            <a:avLst/>
          </a:prstGeom>
        </p:spPr>
      </p:pic>
      <p:pic>
        <p:nvPicPr>
          <p:cNvPr id="29" name="Picture 2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CE5A1C0A-9C67-2465-3906-07DD658E35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72" y="2631756"/>
            <a:ext cx="1807354" cy="2216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9D1EE9-67FB-6B21-50CA-84DAC3164A2E}"/>
              </a:ext>
            </a:extLst>
          </p:cNvPr>
          <p:cNvSpPr txBox="1"/>
          <p:nvPr/>
        </p:nvSpPr>
        <p:spPr>
          <a:xfrm>
            <a:off x="1863306" y="4771580"/>
            <a:ext cx="42420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8"/>
              </a:rPr>
              <a:t>https://github.com/baker-laboratory/</a:t>
            </a:r>
            <a:r>
              <a:rPr lang="en-US" sz="1200" b="1" dirty="0">
                <a:hlinkClick r:id="rId8"/>
              </a:rPr>
              <a:t>RoseTTAFold-All-Atom</a:t>
            </a:r>
            <a:endParaRPr lang="en-US" sz="1200">
              <a:ea typeface="Calibri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B6E581-0BDC-372F-C6C5-330A7321D806}"/>
              </a:ext>
            </a:extLst>
          </p:cNvPr>
          <p:cNvSpPr txBox="1"/>
          <p:nvPr/>
        </p:nvSpPr>
        <p:spPr>
          <a:xfrm>
            <a:off x="1900624" y="2815352"/>
            <a:ext cx="33039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9"/>
              </a:rPr>
              <a:t>https://github.com/facebookresearch/</a:t>
            </a:r>
            <a:r>
              <a:rPr lang="en-US" sz="1200" b="1" dirty="0">
                <a:hlinkClick r:id="rId9"/>
              </a:rPr>
              <a:t>esm</a:t>
            </a:r>
            <a:endParaRPr lang="en-US" sz="1200" b="1" dirty="0">
              <a:ea typeface="Calibri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A094E-C017-7587-F2B7-AB929F9857CC}"/>
              </a:ext>
            </a:extLst>
          </p:cNvPr>
          <p:cNvSpPr txBox="1"/>
          <p:nvPr/>
        </p:nvSpPr>
        <p:spPr>
          <a:xfrm>
            <a:off x="1905594" y="1983279"/>
            <a:ext cx="35411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10"/>
              </a:rPr>
              <a:t>https://github.com/google-deepmind</a:t>
            </a:r>
            <a:r>
              <a:rPr lang="en-US" sz="1200" b="1" dirty="0">
                <a:hlinkClick r:id="rId10"/>
              </a:rPr>
              <a:t>/alphafold</a:t>
            </a:r>
            <a:endParaRPr lang="en-US" sz="1200" b="1">
              <a:ea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06DFF-2CF7-ABC0-3896-9DD939111E05}"/>
              </a:ext>
            </a:extLst>
          </p:cNvPr>
          <p:cNvSpPr txBox="1"/>
          <p:nvPr/>
        </p:nvSpPr>
        <p:spPr>
          <a:xfrm>
            <a:off x="1905594" y="2295986"/>
            <a:ext cx="33039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11"/>
              </a:rPr>
              <a:t>https://github.com/google-deepmind/</a:t>
            </a:r>
            <a:r>
              <a:rPr lang="en-US" sz="1200" b="1" dirty="0">
                <a:hlinkClick r:id="rId11"/>
              </a:rPr>
              <a:t>alphafold3</a:t>
            </a:r>
            <a:endParaRPr lang="en-US" sz="1200" b="1">
              <a:ea typeface="Calibri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EE05E-3416-2284-9331-0B9B089D81C3}"/>
              </a:ext>
            </a:extLst>
          </p:cNvPr>
          <p:cNvSpPr txBox="1"/>
          <p:nvPr/>
        </p:nvSpPr>
        <p:spPr>
          <a:xfrm>
            <a:off x="1882208" y="411889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12"/>
              </a:rPr>
              <a:t>https://github.com/jwohlwend/</a:t>
            </a:r>
            <a:r>
              <a:rPr lang="en-US" sz="1200" b="1" dirty="0">
                <a:hlinkClick r:id="rId12"/>
              </a:rPr>
              <a:t>boltz</a:t>
            </a:r>
            <a:endParaRPr lang="en-US" sz="1200" b="1" dirty="0">
              <a:ea typeface="Calibri"/>
              <a:cs typeface="Calibri"/>
            </a:endParaRPr>
          </a:p>
        </p:txBody>
      </p:sp>
      <p:pic>
        <p:nvPicPr>
          <p:cNvPr id="37" name="Picture 36" descr="Dassault Systèmes blog">
            <a:extLst>
              <a:ext uri="{FF2B5EF4-FFF2-40B4-BE49-F238E27FC236}">
                <a16:creationId xmlns:a16="http://schemas.microsoft.com/office/drawing/2014/main" id="{85E51634-618D-118A-89E4-10497961EB2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769" y="2076000"/>
            <a:ext cx="1697248" cy="928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522A54-86E5-27FB-2B42-0FFEDB1FC85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117" y="3083811"/>
            <a:ext cx="1284552" cy="14123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01D68D2-3E66-3226-8B60-B0FF4B823C85}"/>
              </a:ext>
            </a:extLst>
          </p:cNvPr>
          <p:cNvSpPr txBox="1"/>
          <p:nvPr/>
        </p:nvSpPr>
        <p:spPr>
          <a:xfrm>
            <a:off x="5328461" y="435259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15"/>
              </a:rPr>
              <a:t>https://github.com/sokrypton/</a:t>
            </a:r>
            <a:r>
              <a:rPr lang="en-US" sz="1200" b="1" dirty="0">
                <a:hlinkClick r:id="rId15"/>
              </a:rPr>
              <a:t>ColabFold</a:t>
            </a:r>
            <a:endParaRPr lang="en-US" sz="1200" b="1" dirty="0">
              <a:ea typeface="Calibri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ABFEA9-EB97-2706-351D-999B22AF5B24}"/>
              </a:ext>
            </a:extLst>
          </p:cNvPr>
          <p:cNvSpPr txBox="1"/>
          <p:nvPr/>
        </p:nvSpPr>
        <p:spPr>
          <a:xfrm>
            <a:off x="5205788" y="3000660"/>
            <a:ext cx="2991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16"/>
              </a:rPr>
              <a:t>https://github.com/aqlaboratory/</a:t>
            </a:r>
            <a:r>
              <a:rPr lang="en-US" sz="1200" b="1" dirty="0">
                <a:hlinkClick r:id="rId16"/>
              </a:rPr>
              <a:t>openfold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3E394-742C-1786-4A18-ED749DA6B969}"/>
              </a:ext>
            </a:extLst>
          </p:cNvPr>
          <p:cNvSpPr/>
          <p:nvPr/>
        </p:nvSpPr>
        <p:spPr>
          <a:xfrm>
            <a:off x="21297" y="1981369"/>
            <a:ext cx="5168888" cy="205308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9BECB-9A69-FBC6-B0CF-9ED72689B15C}"/>
              </a:ext>
            </a:extLst>
          </p:cNvPr>
          <p:cNvSpPr txBox="1"/>
          <p:nvPr/>
        </p:nvSpPr>
        <p:spPr>
          <a:xfrm>
            <a:off x="7964034" y="2492669"/>
            <a:ext cx="127021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/>
              <a:t>Let's do Biology!</a:t>
            </a:r>
            <a:br>
              <a:rPr lang="en-GB" sz="1600" dirty="0">
                <a:ea typeface="Calibri"/>
                <a:cs typeface="Calibri"/>
              </a:rPr>
            </a:br>
            <a:br>
              <a:rPr lang="en-GB" sz="1600" dirty="0"/>
            </a:br>
            <a:r>
              <a:rPr lang="en-GB" sz="1600" dirty="0"/>
              <a:t>Focus on  </a:t>
            </a:r>
            <a:r>
              <a:rPr lang="en-GB" sz="1600" b="1" dirty="0">
                <a:solidFill>
                  <a:schemeClr val="accent1">
                    <a:lumMod val="76000"/>
                  </a:schemeClr>
                </a:solidFill>
              </a:rPr>
              <a:t>easiest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6"/>
                </a:solidFill>
              </a:rPr>
              <a:t>AlphaFold2 </a:t>
            </a:r>
            <a:r>
              <a:rPr lang="en-GB" sz="1600" dirty="0"/>
              <a:t>method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5" name="Picture 4" descr="ByteDance - Company Profile | PocketGamer.biz">
            <a:extLst>
              <a:ext uri="{FF2B5EF4-FFF2-40B4-BE49-F238E27FC236}">
                <a16:creationId xmlns:a16="http://schemas.microsoft.com/office/drawing/2014/main" id="{F7D87F22-9E37-FB03-1AEC-7E6C007F4FE3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73" y="3321595"/>
            <a:ext cx="859736" cy="706797"/>
          </a:xfrm>
          <a:prstGeom prst="rect">
            <a:avLst/>
          </a:prstGeom>
        </p:spPr>
      </p:pic>
      <p:pic>
        <p:nvPicPr>
          <p:cNvPr id="8" name="Picture 7" descr="Tiktok, logo, social media icon - Free download">
            <a:extLst>
              <a:ext uri="{FF2B5EF4-FFF2-40B4-BE49-F238E27FC236}">
                <a16:creationId xmlns:a16="http://schemas.microsoft.com/office/drawing/2014/main" id="{3D609830-9A21-6404-2071-818AAB8B165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277428"/>
            <a:ext cx="690771" cy="710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D023C-87C6-819D-3127-216A01AA4917}"/>
              </a:ext>
            </a:extLst>
          </p:cNvPr>
          <p:cNvSpPr txBox="1"/>
          <p:nvPr/>
        </p:nvSpPr>
        <p:spPr>
          <a:xfrm>
            <a:off x="1890685" y="3540909"/>
            <a:ext cx="32094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  <a:hlinkClick r:id="rId19"/>
              </a:rPr>
              <a:t>https://github.com/bytedance/Protenix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4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47" grpId="0"/>
      <p:bldP spid="4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4768-2740-2F31-C6FE-352B1A15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58E509F-ADA7-25B2-DF19-61B9C373366B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5967166" cy="4143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err="1">
                <a:latin typeface="Clancy"/>
                <a:ea typeface="+mn-ea"/>
                <a:cs typeface="+mn-cs"/>
              </a:rPr>
              <a:t>X</a:t>
            </a:r>
            <a:r>
              <a:rPr lang="en-US" sz="2400" err="1">
                <a:latin typeface="Clancy"/>
                <a:ea typeface="+mn-ea"/>
                <a:cs typeface="+mn-cs"/>
              </a:rPr>
              <a:t>'Fold</a:t>
            </a:r>
            <a:r>
              <a:rPr lang="en-US" sz="2400" dirty="0">
                <a:latin typeface="Clancy"/>
                <a:ea typeface="+mn-ea"/>
                <a:cs typeface="+mn-cs"/>
              </a:rPr>
              <a:t>' programs – </a:t>
            </a:r>
            <a:r>
              <a:rPr lang="en-US" sz="2400" dirty="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each </a:t>
            </a:r>
            <a:r>
              <a:rPr lang="en-US" sz="24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has its place</a:t>
            </a:r>
            <a:endParaRPr lang="en-US" sz="2400" u="sng" dirty="0">
              <a:solidFill>
                <a:srgbClr val="7030A0"/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D15B0-EE84-49C5-D529-6BAAF5048439}"/>
              </a:ext>
            </a:extLst>
          </p:cNvPr>
          <p:cNvSpPr txBox="1"/>
          <p:nvPr/>
        </p:nvSpPr>
        <p:spPr>
          <a:xfrm>
            <a:off x="-3886" y="542059"/>
            <a:ext cx="4375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/>
              <a:t>Computing </a:t>
            </a:r>
            <a:r>
              <a:rPr lang="en-GB" sz="1800" dirty="0"/>
              <a:t>is all about </a:t>
            </a:r>
            <a:r>
              <a:rPr lang="en-GB" sz="1800" b="1" dirty="0"/>
              <a:t>trade-offs</a:t>
            </a:r>
            <a:r>
              <a:rPr lang="en-GB" sz="1800" dirty="0"/>
              <a:t>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GB" sz="1800" dirty="0">
                <a:ea typeface="Calibri"/>
                <a:cs typeface="Calibri"/>
              </a:rPr>
              <a:t>                  </a:t>
            </a:r>
            <a:r>
              <a:rPr lang="en-GB" sz="1800" dirty="0">
                <a:solidFill>
                  <a:schemeClr val="accent2">
                    <a:lumMod val="76000"/>
                  </a:schemeClr>
                </a:solidFill>
                <a:ea typeface="Calibri"/>
                <a:cs typeface="Calibri"/>
              </a:rPr>
              <a:t>speed </a:t>
            </a:r>
            <a:r>
              <a:rPr lang="en-GB" sz="1800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⚔️</a:t>
            </a:r>
            <a:r>
              <a:rPr lang="en-GB" sz="1800" dirty="0">
                <a:ea typeface="+mn-lt"/>
                <a:cs typeface="+mn-lt"/>
              </a:rPr>
              <a:t> </a:t>
            </a:r>
            <a:r>
              <a:rPr lang="en-GB" sz="1800" dirty="0">
                <a:solidFill>
                  <a:schemeClr val="accent6">
                    <a:lumMod val="49000"/>
                  </a:schemeClr>
                </a:solidFill>
                <a:ea typeface="+mn-lt"/>
                <a:cs typeface="+mn-lt"/>
              </a:rPr>
              <a:t>accuracy ⚔️</a:t>
            </a:r>
            <a:r>
              <a:rPr lang="en-GB" sz="1800" dirty="0">
                <a:ea typeface="+mn-lt"/>
                <a:cs typeface="+mn-lt"/>
              </a:rPr>
              <a:t> </a:t>
            </a:r>
            <a:r>
              <a:rPr lang="en-GB" sz="1800" dirty="0">
                <a:solidFill>
                  <a:srgbClr val="7030A0"/>
                </a:solidFill>
                <a:ea typeface="+mn-lt"/>
                <a:cs typeface="+mn-lt"/>
              </a:rPr>
              <a:t>cost </a:t>
            </a:r>
            <a:endParaRPr lang="en-GB" sz="1800" dirty="0">
              <a:solidFill>
                <a:srgbClr val="7030A0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E8CD1-B9F5-50FB-9AA0-9018594D1B6E}"/>
              </a:ext>
            </a:extLst>
          </p:cNvPr>
          <p:cNvSpPr txBox="1"/>
          <p:nvPr/>
        </p:nvSpPr>
        <p:spPr>
          <a:xfrm>
            <a:off x="2308" y="3609066"/>
            <a:ext cx="61415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>
                <a:ea typeface="Calibri"/>
                <a:cs typeface="Calibri"/>
              </a:rPr>
              <a:t>The computing stack</a:t>
            </a:r>
            <a:r>
              <a:rPr lang="en-GB" sz="1800" dirty="0">
                <a:ea typeface="Calibri"/>
                <a:cs typeface="Calibri"/>
              </a:rPr>
              <a:t> is also about </a:t>
            </a:r>
            <a:r>
              <a:rPr lang="en-GB" sz="1800" b="1" dirty="0">
                <a:solidFill>
                  <a:schemeClr val="accent1"/>
                </a:solidFill>
                <a:ea typeface="Calibri"/>
                <a:cs typeface="Calibri"/>
              </a:rPr>
              <a:t>access</a:t>
            </a:r>
            <a:r>
              <a:rPr lang="en-GB" sz="1800" dirty="0">
                <a:ea typeface="Calibri"/>
                <a:cs typeface="Calibri"/>
              </a:rPr>
              <a:t>:</a:t>
            </a:r>
            <a:br>
              <a:rPr lang="en-GB" sz="1800" dirty="0">
                <a:ea typeface="Calibri"/>
                <a:cs typeface="Calibri"/>
              </a:rPr>
            </a:br>
            <a:r>
              <a:rPr lang="en-GB" sz="1800" dirty="0">
                <a:ea typeface="Calibri"/>
                <a:cs typeface="Calibri"/>
              </a:rPr>
              <a:t>  Programmers 🤝 </a:t>
            </a:r>
            <a:r>
              <a:rPr lang="en-GB" sz="1800" dirty="0" err="1">
                <a:ea typeface="+mn-lt"/>
                <a:cs typeface="+mn-lt"/>
              </a:rPr>
              <a:t>pipetters</a:t>
            </a:r>
            <a:r>
              <a:rPr lang="en-GB" sz="1800" dirty="0">
                <a:ea typeface="Calibri"/>
                <a:cs typeface="Calibri"/>
              </a:rPr>
              <a:t> | customisability </a:t>
            </a:r>
            <a:r>
              <a:rPr lang="en-GB" sz="1800" dirty="0">
                <a:ea typeface="+mn-lt"/>
                <a:cs typeface="+mn-lt"/>
              </a:rPr>
              <a:t>⚔️</a:t>
            </a:r>
            <a:r>
              <a:rPr lang="en-GB" sz="1800" dirty="0">
                <a:ea typeface="Calibri"/>
                <a:cs typeface="Calibri"/>
              </a:rPr>
              <a:t>ease-of-use </a:t>
            </a:r>
            <a:br>
              <a:rPr lang="en-GB" sz="1800" dirty="0">
                <a:ea typeface="Calibri"/>
                <a:cs typeface="Calibri"/>
              </a:rPr>
            </a:br>
            <a:r>
              <a:rPr lang="en-GB" sz="1800" dirty="0">
                <a:ea typeface="Calibri"/>
                <a:cs typeface="Calibri"/>
              </a:rPr>
              <a:t>  Data processing </a:t>
            </a:r>
            <a:r>
              <a:rPr lang="en-GB" sz="1800" dirty="0">
                <a:ea typeface="+mn-lt"/>
                <a:cs typeface="+mn-lt"/>
              </a:rPr>
              <a:t>⚔️ restricted graphical interfaces</a:t>
            </a:r>
            <a:br>
              <a:rPr lang="en-GB" sz="1800" dirty="0">
                <a:ea typeface="Calibri"/>
                <a:cs typeface="Calibri"/>
              </a:rPr>
            </a:br>
            <a:r>
              <a:rPr lang="en-GB" sz="1800" dirty="0">
                <a:ea typeface="Calibri"/>
                <a:cs typeface="Calibri"/>
              </a:rPr>
              <a:t>  Free &amp; Open Source licences </a:t>
            </a:r>
            <a:r>
              <a:rPr lang="en-GB" sz="1800" dirty="0">
                <a:ea typeface="+mn-lt"/>
                <a:cs typeface="+mn-lt"/>
              </a:rPr>
              <a:t>⚔️ recoup development cost</a:t>
            </a:r>
            <a:r>
              <a:rPr lang="en-GB" sz="1800" dirty="0">
                <a:ea typeface="Calibri"/>
                <a:cs typeface="Calibri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6DD8E-1296-AE58-06FF-F9862580DDDA}"/>
              </a:ext>
            </a:extLst>
          </p:cNvPr>
          <p:cNvSpPr txBox="1"/>
          <p:nvPr/>
        </p:nvSpPr>
        <p:spPr>
          <a:xfrm>
            <a:off x="2309" y="1358195"/>
            <a:ext cx="60091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>
                <a:ea typeface="Calibri"/>
                <a:cs typeface="Calibri"/>
              </a:rPr>
              <a:t>Algorithms </a:t>
            </a:r>
            <a:r>
              <a:rPr lang="en-GB" sz="1800" dirty="0">
                <a:ea typeface="Calibri"/>
                <a:cs typeface="Calibri"/>
              </a:rPr>
              <a:t>are also about </a:t>
            </a:r>
            <a:r>
              <a:rPr lang="en-GB" sz="1800" b="1" dirty="0">
                <a:ea typeface="Calibri"/>
                <a:cs typeface="Calibri"/>
              </a:rPr>
              <a:t>hand-offs</a:t>
            </a:r>
            <a:r>
              <a:rPr lang="en-GB" sz="1800" dirty="0">
                <a:ea typeface="Calibri"/>
                <a:cs typeface="Calibri"/>
              </a:rPr>
              <a:t>: </a:t>
            </a:r>
            <a:br>
              <a:rPr lang="en-GB" sz="1800" dirty="0">
                <a:ea typeface="Calibri"/>
                <a:cs typeface="Calibri"/>
              </a:rPr>
            </a:br>
            <a:r>
              <a:rPr lang="en-GB" sz="1800" dirty="0">
                <a:ea typeface="Calibri"/>
                <a:cs typeface="Calibri"/>
              </a:rPr>
              <a:t>   </a:t>
            </a:r>
            <a:r>
              <a:rPr lang="en-GB" sz="1800" dirty="0">
                <a:ea typeface="+mn-lt"/>
                <a:cs typeface="+mn-lt"/>
              </a:rPr>
              <a:t>💾</a:t>
            </a:r>
            <a:r>
              <a:rPr lang="en-GB" sz="1800" dirty="0">
                <a:ea typeface="Calibri"/>
                <a:cs typeface="Calibri"/>
              </a:rPr>
              <a:t>Storage </a:t>
            </a:r>
            <a:r>
              <a:rPr lang="en-GB" sz="1800" dirty="0">
                <a:ea typeface="+mn-lt"/>
                <a:cs typeface="+mn-lt"/>
              </a:rPr>
              <a:t>🤝️</a:t>
            </a:r>
            <a:r>
              <a:rPr lang="en-GB" sz="1800" dirty="0">
                <a:ea typeface="Calibri"/>
                <a:cs typeface="Calibri"/>
              </a:rPr>
              <a:t> </a:t>
            </a:r>
            <a:r>
              <a:rPr lang="en-GB" sz="1800" dirty="0">
                <a:ea typeface="+mn-lt"/>
                <a:cs typeface="+mn-lt"/>
              </a:rPr>
              <a:t>🗃️</a:t>
            </a:r>
            <a:r>
              <a:rPr lang="en-GB" sz="1800" dirty="0">
                <a:ea typeface="Calibri"/>
                <a:cs typeface="Calibri"/>
              </a:rPr>
              <a:t>memory</a:t>
            </a:r>
            <a:r>
              <a:rPr lang="en-GB" sz="1800" dirty="0">
                <a:ea typeface="+mn-lt"/>
                <a:cs typeface="+mn-lt"/>
              </a:rPr>
              <a:t>🤝️</a:t>
            </a:r>
            <a:r>
              <a:rPr lang="en-GB" sz="1800" dirty="0">
                <a:ea typeface="Calibri"/>
                <a:cs typeface="Calibri"/>
              </a:rPr>
              <a:t> </a:t>
            </a:r>
            <a:r>
              <a:rPr lang="en-GB" sz="1800" dirty="0">
                <a:ea typeface="+mn-lt"/>
                <a:cs typeface="+mn-lt"/>
              </a:rPr>
              <a:t>𓇲 Processors 🤝️⌛run time</a:t>
            </a:r>
          </a:p>
          <a:p>
            <a:pPr algn="ctr"/>
            <a:r>
              <a:rPr lang="en-GB" sz="1800" b="1" dirty="0">
                <a:ea typeface="Calibri"/>
                <a:cs typeface="Calibri"/>
              </a:rPr>
              <a:t>COMPUTERS ARE </a:t>
            </a:r>
            <a:r>
              <a:rPr lang="en-GB" sz="1800" b="1" u="sng" dirty="0">
                <a:solidFill>
                  <a:schemeClr val="accent2">
                    <a:lumMod val="76000"/>
                  </a:schemeClr>
                </a:solidFill>
                <a:ea typeface="Calibri"/>
                <a:cs typeface="Calibri"/>
              </a:rPr>
              <a:t>FAST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80CDF-9506-0FDB-DB9D-9DCB64568C91}"/>
              </a:ext>
            </a:extLst>
          </p:cNvPr>
          <p:cNvSpPr txBox="1"/>
          <p:nvPr/>
        </p:nvSpPr>
        <p:spPr>
          <a:xfrm>
            <a:off x="1109" y="2482188"/>
            <a:ext cx="59620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>
                <a:ea typeface="Calibri"/>
                <a:cs typeface="Calibri"/>
              </a:rPr>
              <a:t>Programming </a:t>
            </a:r>
            <a:r>
              <a:rPr lang="en-GB" sz="1800" dirty="0">
                <a:ea typeface="Calibri"/>
                <a:cs typeface="Calibri"/>
              </a:rPr>
              <a:t>is all about </a:t>
            </a:r>
            <a:r>
              <a:rPr lang="en-GB" sz="1800" b="1" dirty="0">
                <a:ea typeface="Calibri"/>
                <a:cs typeface="Calibri"/>
              </a:rPr>
              <a:t>re-use</a:t>
            </a:r>
            <a:r>
              <a:rPr lang="en-GB" sz="1800" dirty="0">
                <a:ea typeface="Calibri"/>
                <a:cs typeface="Calibri"/>
              </a:rPr>
              <a:t>: </a:t>
            </a:r>
            <a:br>
              <a:rPr lang="en-GB" sz="1800" dirty="0">
                <a:ea typeface="Calibri"/>
                <a:cs typeface="Calibri"/>
              </a:rPr>
            </a:br>
            <a:r>
              <a:rPr lang="en-GB" sz="1800" dirty="0">
                <a:ea typeface="Calibri"/>
                <a:cs typeface="Calibri"/>
              </a:rPr>
              <a:t>    Code is crystallized labour that can be run </a:t>
            </a:r>
            <a:r>
              <a:rPr lang="en-GB" sz="1800" dirty="0" err="1">
                <a:ea typeface="Calibri"/>
                <a:cs typeface="Calibri"/>
              </a:rPr>
              <a:t>x</a:t>
            </a:r>
            <a:r>
              <a:rPr lang="en-GB" sz="1800" b="1" i="1" dirty="0" err="1">
                <a:ea typeface="Calibri"/>
                <a:cs typeface="Calibri"/>
              </a:rPr>
              <a:t>billions</a:t>
            </a:r>
            <a:r>
              <a:rPr lang="en-GB" sz="1800" i="1" dirty="0">
                <a:ea typeface="Calibri"/>
                <a:cs typeface="Calibri"/>
              </a:rPr>
              <a:t>/</a:t>
            </a:r>
            <a:r>
              <a:rPr lang="en-GB" sz="1800" dirty="0">
                <a:ea typeface="Calibri"/>
                <a:cs typeface="Calibri"/>
              </a:rPr>
              <a:t>second</a:t>
            </a:r>
          </a:p>
          <a:p>
            <a:r>
              <a:rPr lang="en-GB" sz="1800" dirty="0">
                <a:ea typeface="Calibri"/>
                <a:cs typeface="Calibri"/>
              </a:rPr>
              <a:t>    Researchers adapt &amp; script the </a:t>
            </a:r>
            <a:r>
              <a:rPr lang="en-GB" sz="1800" dirty="0">
                <a:solidFill>
                  <a:schemeClr val="accent1">
                    <a:lumMod val="76000"/>
                  </a:schemeClr>
                </a:solidFill>
                <a:ea typeface="Calibri"/>
                <a:cs typeface="Calibri"/>
              </a:rPr>
              <a:t>last-mile</a:t>
            </a:r>
            <a:r>
              <a:rPr lang="en-GB" sz="1800" dirty="0">
                <a:ea typeface="Calibri"/>
                <a:cs typeface="Calibri"/>
              </a:rPr>
              <a:t> for </a:t>
            </a:r>
            <a:r>
              <a:rPr lang="en-GB" sz="1800" dirty="0">
                <a:solidFill>
                  <a:schemeClr val="accent1">
                    <a:lumMod val="76000"/>
                  </a:schemeClr>
                </a:solidFill>
                <a:ea typeface="Calibri"/>
                <a:cs typeface="Calibri"/>
              </a:rPr>
              <a:t>their usage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AAC65E-38D7-D2F1-FE20-6A8A07743AA2}"/>
              </a:ext>
            </a:extLst>
          </p:cNvPr>
          <p:cNvSpPr txBox="1"/>
          <p:nvPr/>
        </p:nvSpPr>
        <p:spPr>
          <a:xfrm>
            <a:off x="6009114" y="3716144"/>
            <a:ext cx="2736231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00" b="1" dirty="0"/>
              <a:t>Let's do Biology!</a:t>
            </a:r>
            <a:br>
              <a:rPr lang="en-GB" sz="1900" dirty="0">
                <a:ea typeface="Calibri"/>
                <a:cs typeface="Calibri"/>
              </a:rPr>
            </a:br>
            <a:br>
              <a:rPr lang="en-GB" sz="1900" dirty="0"/>
            </a:br>
            <a:r>
              <a:rPr lang="en-GB" sz="1900" dirty="0"/>
              <a:t>Focus on  </a:t>
            </a:r>
            <a:r>
              <a:rPr lang="en-GB" sz="1900" b="1" dirty="0">
                <a:solidFill>
                  <a:schemeClr val="accent1">
                    <a:lumMod val="76000"/>
                  </a:schemeClr>
                </a:solidFill>
              </a:rPr>
              <a:t>easiest-to-use</a:t>
            </a:r>
            <a:r>
              <a:rPr lang="en-GB" sz="1900" dirty="0"/>
              <a:t> </a:t>
            </a:r>
            <a:r>
              <a:rPr lang="en-GB" sz="1900" b="1" dirty="0">
                <a:solidFill>
                  <a:schemeClr val="accent6"/>
                </a:solidFill>
              </a:rPr>
              <a:t>AlphaFold2 </a:t>
            </a:r>
            <a:r>
              <a:rPr lang="en-GB" sz="1900" dirty="0"/>
              <a:t>method</a:t>
            </a:r>
            <a:endParaRPr lang="en-US" sz="1900">
              <a:ea typeface="Calibri"/>
              <a:cs typeface="Calibri"/>
            </a:endParaRPr>
          </a:p>
        </p:txBody>
      </p:sp>
      <p:pic>
        <p:nvPicPr>
          <p:cNvPr id="16" name="Picture 15" descr="https://www.siliconmechanics.com/wwwinc/images/solutions/a100/nvidia_a100.png">
            <a:extLst>
              <a:ext uri="{FF2B5EF4-FFF2-40B4-BE49-F238E27FC236}">
                <a16:creationId xmlns:a16="http://schemas.microsoft.com/office/drawing/2014/main" id="{32F94642-3E21-45C5-2890-6169EDACA8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1980000">
            <a:off x="6032177" y="599669"/>
            <a:ext cx="3086100" cy="20792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A9AC08-330D-BF4E-0C96-473116C89F58}"/>
              </a:ext>
            </a:extLst>
          </p:cNvPr>
          <p:cNvSpPr txBox="1"/>
          <p:nvPr/>
        </p:nvSpPr>
        <p:spPr>
          <a:xfrm>
            <a:off x="6009114" y="2280424"/>
            <a:ext cx="31334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ea typeface="Calibri"/>
                <a:cs typeface="Calibri"/>
              </a:rPr>
              <a:t>$10,000s a pop in the AI arms race</a:t>
            </a:r>
            <a:endParaRPr lang="en-US" dirty="0">
              <a:ea typeface="Calibri"/>
              <a:cs typeface="Calibri"/>
            </a:endParaRPr>
          </a:p>
          <a:p>
            <a:pPr algn="ctr"/>
            <a:r>
              <a:rPr lang="en-GB" sz="1600" dirty="0">
                <a:ea typeface="Calibri"/>
                <a:cs typeface="Calibri"/>
              </a:rPr>
              <a:t>10s/100s/1,000s </a:t>
            </a:r>
            <a:r>
              <a:rPr lang="en-GB" sz="1600" dirty="0">
                <a:solidFill>
                  <a:schemeClr val="accent2">
                    <a:lumMod val="76000"/>
                  </a:schemeClr>
                </a:solidFill>
                <a:ea typeface="Calibri"/>
                <a:cs typeface="Calibri"/>
              </a:rPr>
              <a:t>structures/day</a:t>
            </a:r>
            <a:endParaRPr lang="en-US" sz="650">
              <a:solidFill>
                <a:schemeClr val="accent2">
                  <a:lumMod val="76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81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6D592-6501-84AE-7AFD-5EF3D960F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3E8339-41BB-88D1-3670-3F10A5339F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2295" y="152259"/>
            <a:ext cx="7990109" cy="80021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5000" dirty="0" err="1">
                <a:latin typeface="Clancy"/>
                <a:ea typeface="+mn-ea"/>
                <a:cs typeface="+mn-cs"/>
              </a:rPr>
              <a:t>BioTech</a:t>
            </a:r>
            <a:r>
              <a:rPr lang="en-US" sz="5000" dirty="0">
                <a:latin typeface="Clancy"/>
                <a:ea typeface="+mn-ea"/>
                <a:cs typeface="+mn-cs"/>
              </a:rPr>
              <a:t> applications..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88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D95C9-7C76-6684-FB04-397D44DA91EB}"/>
              </a:ext>
            </a:extLst>
          </p:cNvPr>
          <p:cNvCxnSpPr>
            <a:cxnSpLocks/>
          </p:cNvCxnSpPr>
          <p:nvPr/>
        </p:nvCxnSpPr>
        <p:spPr>
          <a:xfrm flipV="1">
            <a:off x="884430" y="1564132"/>
            <a:ext cx="1377527" cy="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45">
            <a:extLst>
              <a:ext uri="{FF2B5EF4-FFF2-40B4-BE49-F238E27FC236}">
                <a16:creationId xmlns:a16="http://schemas.microsoft.com/office/drawing/2014/main" id="{F58BC4AB-9A04-99AD-9210-C7F83DC8F76E}"/>
              </a:ext>
            </a:extLst>
          </p:cNvPr>
          <p:cNvSpPr txBox="1"/>
          <p:nvPr/>
        </p:nvSpPr>
        <p:spPr>
          <a:xfrm>
            <a:off x="884718" y="1333368"/>
            <a:ext cx="1377490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i="1">
                <a:latin typeface="Roboto Mono"/>
                <a:ea typeface="Roboto Mono"/>
              </a:rPr>
              <a:t>Sequence genome</a:t>
            </a:r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DC68EC90-6E25-8990-F7EE-F5653798E31A}"/>
              </a:ext>
            </a:extLst>
          </p:cNvPr>
          <p:cNvSpPr txBox="1"/>
          <p:nvPr/>
        </p:nvSpPr>
        <p:spPr>
          <a:xfrm>
            <a:off x="922246" y="1614704"/>
            <a:ext cx="1298344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latin typeface="Roboto Mono"/>
                <a:ea typeface="Roboto Mono"/>
              </a:rPr>
              <a:t>4544 proteins </a:t>
            </a:r>
          </a:p>
        </p:txBody>
      </p:sp>
      <p:pic>
        <p:nvPicPr>
          <p:cNvPr id="37" name="Picture 36" descr="Cartoon cat with a firework rocket&#10;&#10;Description automatically generated">
            <a:extLst>
              <a:ext uri="{FF2B5EF4-FFF2-40B4-BE49-F238E27FC236}">
                <a16:creationId xmlns:a16="http://schemas.microsoft.com/office/drawing/2014/main" id="{A7A54E06-C3BC-3C45-D66D-9ED488E575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648" y="1372525"/>
            <a:ext cx="1198259" cy="549390"/>
          </a:xfrm>
          <a:prstGeom prst="rect">
            <a:avLst/>
          </a:prstGeom>
        </p:spPr>
      </p:pic>
      <p:sp>
        <p:nvSpPr>
          <p:cNvPr id="38" name="TextBox 55">
            <a:extLst>
              <a:ext uri="{FF2B5EF4-FFF2-40B4-BE49-F238E27FC236}">
                <a16:creationId xmlns:a16="http://schemas.microsoft.com/office/drawing/2014/main" id="{70F59859-7B6D-E8E0-1C3E-2BE2E0A9C6C9}"/>
              </a:ext>
            </a:extLst>
          </p:cNvPr>
          <p:cNvSpPr txBox="1"/>
          <p:nvPr/>
        </p:nvSpPr>
        <p:spPr>
          <a:xfrm>
            <a:off x="6481069" y="1323158"/>
            <a:ext cx="1469827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i="1">
                <a:latin typeface="Roboto Mono"/>
                <a:ea typeface="Roboto Mono"/>
              </a:rPr>
              <a:t>Struct search</a:t>
            </a:r>
            <a:endParaRPr lang="en-US" sz="1000">
              <a:latin typeface="Roboto Mono"/>
              <a:ea typeface="Roboto Mono"/>
              <a:cs typeface="Calibri"/>
            </a:endParaRPr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AF8659C1-88CB-38E8-C2CB-C56107F6A31A}"/>
              </a:ext>
            </a:extLst>
          </p:cNvPr>
          <p:cNvSpPr txBox="1"/>
          <p:nvPr/>
        </p:nvSpPr>
        <p:spPr>
          <a:xfrm>
            <a:off x="6264753" y="1564079"/>
            <a:ext cx="1736094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err="1">
                <a:latin typeface="Roboto Mono"/>
                <a:ea typeface="Roboto Mono"/>
              </a:rPr>
              <a:t>AlphaFoldDB</a:t>
            </a:r>
            <a:endParaRPr lang="en-GB" sz="1000" err="1">
              <a:ea typeface="Calibri"/>
              <a:cs typeface="Calibri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E532EF3-5C66-5FE0-0551-38F0CD0D6D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159" y="1136831"/>
            <a:ext cx="1433439" cy="798599"/>
          </a:xfrm>
          <a:prstGeom prst="rect">
            <a:avLst/>
          </a:prstGeom>
        </p:spPr>
      </p:pic>
      <p:pic>
        <p:nvPicPr>
          <p:cNvPr id="41" name="Picture 40" descr="A group of colorful arrows&#10;&#10;Description automatically generated">
            <a:extLst>
              <a:ext uri="{FF2B5EF4-FFF2-40B4-BE49-F238E27FC236}">
                <a16:creationId xmlns:a16="http://schemas.microsoft.com/office/drawing/2014/main" id="{119E5B51-3986-7779-7B28-E440415B3D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229" y="1210944"/>
            <a:ext cx="1044702" cy="737449"/>
          </a:xfrm>
          <a:prstGeom prst="rect">
            <a:avLst/>
          </a:prstGeom>
        </p:spPr>
      </p:pic>
      <p:pic>
        <p:nvPicPr>
          <p:cNvPr id="42" name="Picture 41" descr="A close-up of a structure&#10;&#10;Description automatically generated">
            <a:extLst>
              <a:ext uri="{FF2B5EF4-FFF2-40B4-BE49-F238E27FC236}">
                <a16:creationId xmlns:a16="http://schemas.microsoft.com/office/drawing/2014/main" id="{6920835C-5E99-97FB-F885-98DB7D2BBE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656" y="1220952"/>
            <a:ext cx="808020" cy="74106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B957D7-EC4A-0671-2BDD-55DEC7B73D23}"/>
              </a:ext>
            </a:extLst>
          </p:cNvPr>
          <p:cNvCxnSpPr>
            <a:cxnSpLocks/>
          </p:cNvCxnSpPr>
          <p:nvPr/>
        </p:nvCxnSpPr>
        <p:spPr>
          <a:xfrm>
            <a:off x="4421354" y="1515798"/>
            <a:ext cx="1016262" cy="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7B78A0-2942-724C-66A0-EA990F79C1B1}"/>
              </a:ext>
            </a:extLst>
          </p:cNvPr>
          <p:cNvCxnSpPr>
            <a:cxnSpLocks/>
          </p:cNvCxnSpPr>
          <p:nvPr/>
        </p:nvCxnSpPr>
        <p:spPr>
          <a:xfrm flipV="1">
            <a:off x="6690042" y="1541686"/>
            <a:ext cx="871129" cy="1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3">
            <a:extLst>
              <a:ext uri="{FF2B5EF4-FFF2-40B4-BE49-F238E27FC236}">
                <a16:creationId xmlns:a16="http://schemas.microsoft.com/office/drawing/2014/main" id="{6D0EB833-CC8D-5272-6C79-7F36FB6A8720}"/>
              </a:ext>
            </a:extLst>
          </p:cNvPr>
          <p:cNvSpPr txBox="1"/>
          <p:nvPr/>
        </p:nvSpPr>
        <p:spPr>
          <a:xfrm>
            <a:off x="4310821" y="1279271"/>
            <a:ext cx="1295893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i="1">
                <a:latin typeface="Roboto Mono"/>
                <a:ea typeface="Roboto Mono"/>
              </a:rPr>
              <a:t>Evo-AI methods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CAD1BB35-B7E4-6838-F28B-AD38B4C48C65}"/>
              </a:ext>
            </a:extLst>
          </p:cNvPr>
          <p:cNvSpPr txBox="1"/>
          <p:nvPr/>
        </p:nvSpPr>
        <p:spPr>
          <a:xfrm>
            <a:off x="4359891" y="1561625"/>
            <a:ext cx="1357935" cy="2524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Roboto Mono"/>
              </a:rPr>
              <a:t>4544 structures</a:t>
            </a:r>
            <a:endParaRPr lang="en-GB" sz="1000">
              <a:latin typeface="Roboto Mono"/>
              <a:ea typeface="Roboto Mono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A6852B-2A50-49F8-6B31-B64F6DA0B49B}"/>
              </a:ext>
            </a:extLst>
          </p:cNvPr>
          <p:cNvSpPr/>
          <p:nvPr/>
        </p:nvSpPr>
        <p:spPr>
          <a:xfrm>
            <a:off x="2279433" y="1215314"/>
            <a:ext cx="2020578" cy="7450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48" name="Picture 47" descr="A blue circle with a letter in it&#10;&#10;Description automatically generated">
            <a:extLst>
              <a:ext uri="{FF2B5EF4-FFF2-40B4-BE49-F238E27FC236}">
                <a16:creationId xmlns:a16="http://schemas.microsoft.com/office/drawing/2014/main" id="{5563A90A-C7D4-2FEC-314F-BCC8C3F69CA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806"/>
            <a:ext cx="919369" cy="74212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470E2A55-C2D6-3843-8298-3A3F0F11B014}"/>
              </a:ext>
            </a:extLst>
          </p:cNvPr>
          <p:cNvSpPr>
            <a:spLocks noGrp="1"/>
          </p:cNvSpPr>
          <p:nvPr/>
        </p:nvSpPr>
        <p:spPr>
          <a:xfrm>
            <a:off x="786594" y="-17961"/>
            <a:ext cx="8337627" cy="95410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Folding </a:t>
            </a:r>
            <a:r>
              <a:rPr lang="en-US" sz="2400" b="1" dirty="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Entire Proteomes</a:t>
            </a:r>
            <a:br>
              <a:rPr lang="en-US" sz="2400" b="1" dirty="0">
                <a:latin typeface="Clancy"/>
                <a:ea typeface="+mn-ea"/>
                <a:cs typeface="+mn-cs"/>
              </a:rPr>
            </a:br>
            <a:r>
              <a:rPr lang="en-US" sz="1800" dirty="0">
                <a:solidFill>
                  <a:schemeClr val="tx1">
                    <a:lumMod val="76000"/>
                    <a:lumOff val="24000"/>
                  </a:schemeClr>
                </a:solidFill>
                <a:latin typeface="Clancy"/>
                <a:ea typeface="+mn-ea"/>
                <a:cs typeface="+mn-cs"/>
              </a:rPr>
              <a:t>Predict a </a:t>
            </a:r>
            <a:r>
              <a:rPr lang="en-US" sz="1800" dirty="0">
                <a:solidFill>
                  <a:schemeClr val="accent1"/>
                </a:solidFill>
                <a:latin typeface="Clancy"/>
                <a:ea typeface="+mn-ea"/>
                <a:cs typeface="+mn-cs"/>
              </a:rPr>
              <a:t>molecular inventory</a:t>
            </a:r>
            <a:r>
              <a:rPr lang="en-US" sz="1800" dirty="0">
                <a:solidFill>
                  <a:schemeClr val="tx1">
                    <a:lumMod val="76000"/>
                    <a:lumOff val="24000"/>
                  </a:schemeClr>
                </a:solidFill>
                <a:latin typeface="Clancy"/>
                <a:ea typeface="+mn-ea"/>
                <a:cs typeface="+mn-cs"/>
              </a:rPr>
              <a:t> of your organism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lancy"/>
                <a:ea typeface="+mn-ea"/>
                <a:cs typeface="+mn-cs"/>
              </a:rPr>
              <a:t> </a:t>
            </a:r>
            <a:br>
              <a:rPr lang="en-US" sz="1800" dirty="0">
                <a:solidFill>
                  <a:schemeClr val="bg1">
                    <a:lumMod val="65000"/>
                  </a:schemeClr>
                </a:solidFill>
                <a:latin typeface="Clancy"/>
                <a:ea typeface="+mn-ea"/>
                <a:cs typeface="+mn-cs"/>
              </a:rPr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lancy"/>
                <a:ea typeface="+mn-ea"/>
                <a:cs typeface="+mn-cs"/>
              </a:rPr>
              <a:t>(my predictions from bioinformatician's closed genome)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2F1ED-817B-580A-762A-FF21F29CDA43}"/>
              </a:ext>
            </a:extLst>
          </p:cNvPr>
          <p:cNvSpPr txBox="1"/>
          <p:nvPr/>
        </p:nvSpPr>
        <p:spPr>
          <a:xfrm>
            <a:off x="-1836" y="877562"/>
            <a:ext cx="915061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/>
              <a:t>A mix of </a:t>
            </a:r>
            <a:r>
              <a:rPr lang="en-GB" sz="1600" dirty="0">
                <a:solidFill>
                  <a:schemeClr val="accent6">
                    <a:lumMod val="76000"/>
                  </a:schemeClr>
                </a:solidFill>
              </a:rPr>
              <a:t>AlphaFold2</a:t>
            </a:r>
            <a:r>
              <a:rPr lang="en-GB" sz="1600" dirty="0"/>
              <a:t>, </a:t>
            </a:r>
            <a:r>
              <a:rPr lang="en-GB" sz="1600" err="1">
                <a:solidFill>
                  <a:schemeClr val="accent6">
                    <a:lumMod val="76000"/>
                  </a:schemeClr>
                </a:solidFill>
              </a:rPr>
              <a:t>ESMFold</a:t>
            </a:r>
            <a:r>
              <a:rPr lang="en-GB" sz="1600" dirty="0"/>
              <a:t> and </a:t>
            </a:r>
            <a:r>
              <a:rPr lang="en-GB" sz="1600" dirty="0">
                <a:solidFill>
                  <a:schemeClr val="accent6">
                    <a:lumMod val="76000"/>
                  </a:schemeClr>
                </a:solidFill>
              </a:rPr>
              <a:t>AlphaFold3</a:t>
            </a:r>
            <a:r>
              <a:rPr lang="en-GB" sz="1600" dirty="0"/>
              <a:t> 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9339A-37E6-B277-B786-F157DFC6C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96984"/>
            <a:ext cx="9144000" cy="31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8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45ECF-6C46-8BB4-CF3F-099A162F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966AEEA-C64B-42F0-E739-9D6C37ED766E}"/>
              </a:ext>
            </a:extLst>
          </p:cNvPr>
          <p:cNvSpPr>
            <a:spLocks noGrp="1"/>
          </p:cNvSpPr>
          <p:nvPr/>
        </p:nvSpPr>
        <p:spPr>
          <a:xfrm>
            <a:off x="786594" y="231723"/>
            <a:ext cx="8337627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endParaRPr lang="en-US" sz="2400" b="1" dirty="0">
              <a:solidFill>
                <a:schemeClr val="accent2"/>
              </a:solidFill>
              <a:latin typeface="Clancy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DA1006B-E8E3-5782-8288-2F587EFE9BDD}"/>
              </a:ext>
            </a:extLst>
          </p:cNvPr>
          <p:cNvSpPr>
            <a:spLocks noGrp="1"/>
          </p:cNvSpPr>
          <p:nvPr/>
        </p:nvSpPr>
        <p:spPr>
          <a:xfrm>
            <a:off x="786594" y="231723"/>
            <a:ext cx="8337627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Clarifying </a:t>
            </a:r>
            <a:r>
              <a:rPr lang="en-US" sz="2400" b="1" dirty="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Experiments</a:t>
            </a:r>
            <a:endParaRPr lang="en-US" dirty="0">
              <a:solidFill>
                <a:schemeClr val="accent6"/>
              </a:solidFill>
            </a:endParaRPr>
          </a:p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tx1">
                    <a:lumMod val="76000"/>
                    <a:lumOff val="24000"/>
                  </a:schemeClr>
                </a:solidFill>
                <a:latin typeface="Clancy"/>
                <a:ea typeface="+mn-ea"/>
                <a:cs typeface="+mn-cs"/>
              </a:rPr>
              <a:t>Using computer models on </a:t>
            </a:r>
            <a:r>
              <a:rPr lang="en-US" sz="2000" dirty="0">
                <a:solidFill>
                  <a:schemeClr val="accent1"/>
                </a:solidFill>
                <a:latin typeface="Clancy"/>
                <a:ea typeface="+mn-ea"/>
                <a:cs typeface="+mn-cs"/>
              </a:rPr>
              <a:t>unsolved structure</a:t>
            </a:r>
            <a:r>
              <a:rPr lang="en-US" sz="2000" dirty="0">
                <a:solidFill>
                  <a:schemeClr val="tx1">
                    <a:lumMod val="76000"/>
                    <a:lumOff val="24000"/>
                  </a:schemeClr>
                </a:solidFill>
                <a:latin typeface="Clancy"/>
                <a:ea typeface="+mn-ea"/>
                <a:cs typeface="+mn-cs"/>
              </a:rPr>
              <a:t> problems </a:t>
            </a:r>
            <a:endParaRPr lang="en-US" sz="2000">
              <a:solidFill>
                <a:schemeClr val="tx1">
                  <a:lumMod val="76000"/>
                  <a:lumOff val="24000"/>
                </a:schemeClr>
              </a:solidFill>
              <a:ea typeface="Calibri Light"/>
              <a:cs typeface="Calibri Light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DFF8B5-0CE9-1480-CA65-C18A7EFED6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046" y="1335764"/>
            <a:ext cx="5839285" cy="2015114"/>
          </a:xfrm>
          <a:prstGeom prst="rect">
            <a:avLst/>
          </a:prstGeom>
        </p:spPr>
      </p:pic>
      <p:pic>
        <p:nvPicPr>
          <p:cNvPr id="4" name="Picture 3" descr="A diagram of a microscope&#10;&#10;AI-generated content may be incorrect.">
            <a:extLst>
              <a:ext uri="{FF2B5EF4-FFF2-40B4-BE49-F238E27FC236}">
                <a16:creationId xmlns:a16="http://schemas.microsoft.com/office/drawing/2014/main" id="{8B5E071C-1E4A-DD3A-DC3E-8A2E35B561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1"/>
          <a:stretch/>
        </p:blipFill>
        <p:spPr>
          <a:xfrm>
            <a:off x="2184398" y="3347762"/>
            <a:ext cx="4772145" cy="17985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32E089-F649-759F-0BB1-A6A57D3F2A85}"/>
              </a:ext>
            </a:extLst>
          </p:cNvPr>
          <p:cNvSpPr/>
          <p:nvPr/>
        </p:nvSpPr>
        <p:spPr>
          <a:xfrm>
            <a:off x="2336319" y="2134412"/>
            <a:ext cx="613662" cy="153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D0C13-8772-EB0C-738C-56B4A2969F41}"/>
              </a:ext>
            </a:extLst>
          </p:cNvPr>
          <p:cNvSpPr txBox="1"/>
          <p:nvPr/>
        </p:nvSpPr>
        <p:spPr>
          <a:xfrm>
            <a:off x="6740915" y="4752619"/>
            <a:ext cx="1495952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50" b="1" dirty="0"/>
              <a:t>      Source</a:t>
            </a:r>
            <a:r>
              <a:rPr lang="en-US" sz="650" dirty="0"/>
              <a:t>: </a:t>
            </a:r>
            <a:r>
              <a:rPr lang="en-US" sz="650" dirty="0">
                <a:hlinkClick r:id="rId4"/>
              </a:rPr>
              <a:t>LibreTexts Chemistry</a:t>
            </a:r>
            <a:r>
              <a:rPr lang="en-US" sz="650" b="1" dirty="0"/>
              <a:t> </a:t>
            </a:r>
            <a:br>
              <a:rPr lang="en-US" sz="650" b="1" dirty="0"/>
            </a:br>
            <a:r>
              <a:rPr lang="en-US" sz="650" b="1" dirty="0"/>
              <a:t>1.7: Structural Resolution </a:t>
            </a:r>
            <a:br>
              <a:rPr lang="en-US" sz="650" b="1" dirty="0"/>
            </a:br>
            <a:r>
              <a:rPr lang="en-US" sz="650" dirty="0"/>
              <a:t>(accessed March 2025)</a:t>
            </a:r>
            <a:endParaRPr lang="en-US" sz="650" dirty="0"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352D0C-AFEC-7067-064D-6397C5787471}"/>
              </a:ext>
            </a:extLst>
          </p:cNvPr>
          <p:cNvSpPr/>
          <p:nvPr/>
        </p:nvSpPr>
        <p:spPr>
          <a:xfrm>
            <a:off x="2242189" y="3250517"/>
            <a:ext cx="1003626" cy="9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21BCD-4E68-97BC-82E7-18D913ED5E03}"/>
              </a:ext>
            </a:extLst>
          </p:cNvPr>
          <p:cNvSpPr/>
          <p:nvPr/>
        </p:nvSpPr>
        <p:spPr>
          <a:xfrm>
            <a:off x="4030648" y="2141134"/>
            <a:ext cx="452296" cy="153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3C6EE-3E0D-3B0E-4529-FDE8483C1BAA}"/>
              </a:ext>
            </a:extLst>
          </p:cNvPr>
          <p:cNvSpPr/>
          <p:nvPr/>
        </p:nvSpPr>
        <p:spPr>
          <a:xfrm>
            <a:off x="4568530" y="4245599"/>
            <a:ext cx="573319" cy="355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1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CDC63-823F-45B0-C9C7-DCDCD2AA6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B5055D8-8E14-43D7-6A8E-715480DCA8F2}"/>
              </a:ext>
            </a:extLst>
          </p:cNvPr>
          <p:cNvSpPr>
            <a:spLocks noGrp="1"/>
          </p:cNvSpPr>
          <p:nvPr/>
        </p:nvSpPr>
        <p:spPr>
          <a:xfrm>
            <a:off x="786594" y="231723"/>
            <a:ext cx="8337627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endParaRPr lang="en-US" sz="2400" b="1" dirty="0">
              <a:solidFill>
                <a:schemeClr val="accent2"/>
              </a:solidFill>
              <a:latin typeface="Clancy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707524B-3CBC-B783-55F6-8888B31107AD}"/>
              </a:ext>
            </a:extLst>
          </p:cNvPr>
          <p:cNvSpPr>
            <a:spLocks noGrp="1"/>
          </p:cNvSpPr>
          <p:nvPr/>
        </p:nvSpPr>
        <p:spPr>
          <a:xfrm>
            <a:off x="786594" y="231723"/>
            <a:ext cx="8337627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Assembly Building </a:t>
            </a:r>
            <a:r>
              <a:rPr lang="en-US" sz="2000" dirty="0">
                <a:latin typeface="Clancy"/>
                <a:ea typeface="+mn-ea"/>
                <a:cs typeface="+mn-cs"/>
              </a:rPr>
              <a:t>from </a:t>
            </a:r>
            <a:r>
              <a:rPr lang="en-US" sz="20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AlphaFold + Electron Microscopy</a:t>
            </a:r>
            <a:r>
              <a:rPr lang="en-US" sz="2400" dirty="0">
                <a:latin typeface="Clancy"/>
                <a:ea typeface="+mn-ea"/>
                <a:cs typeface="+mn-cs"/>
              </a:rPr>
              <a:t> </a:t>
            </a:r>
            <a:br>
              <a:rPr lang="en-US" sz="2400" dirty="0">
                <a:latin typeface="Clancy"/>
                <a:ea typeface="+mn-ea"/>
                <a:cs typeface="+mn-cs"/>
              </a:rPr>
            </a:br>
            <a:r>
              <a:rPr lang="en-US" sz="2400" dirty="0">
                <a:solidFill>
                  <a:schemeClr val="tx1">
                    <a:lumMod val="76000"/>
                    <a:lumOff val="24000"/>
                  </a:schemeClr>
                </a:solidFill>
                <a:latin typeface="Clancy"/>
                <a:ea typeface="+mn-ea"/>
                <a:cs typeface="+mn-cs"/>
              </a:rPr>
              <a:t>Building the</a:t>
            </a:r>
            <a:r>
              <a:rPr lang="en-US" sz="2400" b="1" dirty="0">
                <a:solidFill>
                  <a:schemeClr val="tx1">
                    <a:lumMod val="76000"/>
                    <a:lumOff val="24000"/>
                  </a:schemeClr>
                </a:solidFill>
                <a:latin typeface="Clancy"/>
                <a:ea typeface="+mn-ea"/>
                <a:cs typeface="+mn-cs"/>
              </a:rPr>
              <a:t> "</a:t>
            </a:r>
            <a:r>
              <a:rPr lang="en-US" sz="2400" b="1" err="1">
                <a:solidFill>
                  <a:schemeClr val="tx1">
                    <a:lumMod val="76000"/>
                    <a:lumOff val="24000"/>
                  </a:schemeClr>
                </a:solidFill>
                <a:latin typeface="Clancy"/>
                <a:ea typeface="+mn-ea"/>
                <a:cs typeface="+mn-cs"/>
              </a:rPr>
              <a:t>monstorous</a:t>
            </a:r>
            <a:r>
              <a:rPr lang="en-US" sz="2400" b="1" dirty="0">
                <a:solidFill>
                  <a:schemeClr val="tx1">
                    <a:lumMod val="76000"/>
                    <a:lumOff val="24000"/>
                  </a:schemeClr>
                </a:solidFill>
                <a:latin typeface="Clancy"/>
                <a:ea typeface="+mn-ea"/>
                <a:cs typeface="+mn-cs"/>
              </a:rPr>
              <a:t> maw"</a:t>
            </a:r>
            <a:endParaRPr lang="en-US" sz="2400">
              <a:solidFill>
                <a:schemeClr val="tx1">
                  <a:lumMod val="76000"/>
                  <a:lumOff val="24000"/>
                </a:schemeClr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Picture 2" descr="https://upload.wikimedia.org/wikipedia/commons/thumb/6/6b/202012_Nuclear_pore_complex.svg/768px-202012_Nuclear_pore_complex.svg.png">
            <a:extLst>
              <a:ext uri="{FF2B5EF4-FFF2-40B4-BE49-F238E27FC236}">
                <a16:creationId xmlns:a16="http://schemas.microsoft.com/office/drawing/2014/main" id="{25DB2068-E3EB-00D9-7D60-AE914F2CEB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29" y="1717862"/>
            <a:ext cx="2938182" cy="2897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E1F2D-8C90-BC6E-39A6-F88A3F9E7261}"/>
              </a:ext>
            </a:extLst>
          </p:cNvPr>
          <p:cNvSpPr txBox="1"/>
          <p:nvPr/>
        </p:nvSpPr>
        <p:spPr>
          <a:xfrm>
            <a:off x="437029" y="1415303"/>
            <a:ext cx="29381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1800" b="1" dirty="0">
                <a:latin typeface="Roboto Mono"/>
              </a:rPr>
              <a:t>Nuclear</a:t>
            </a:r>
            <a:r>
              <a:rPr lang="en-AU" sz="1800" b="1" dirty="0">
                <a:latin typeface="Roboto Mono"/>
                <a:ea typeface="Roboto Mono"/>
              </a:rPr>
              <a:t> Pore Complex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927A6-21B8-9800-C492-30524C0248DC}"/>
              </a:ext>
            </a:extLst>
          </p:cNvPr>
          <p:cNvSpPr txBox="1"/>
          <p:nvPr/>
        </p:nvSpPr>
        <p:spPr>
          <a:xfrm>
            <a:off x="531158" y="441399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dirty="0">
                <a:latin typeface="Roboto Mono"/>
              </a:rPr>
              <a:t>Transport of large molecules to cell</a:t>
            </a:r>
            <a:endParaRPr lang="en-US" sz="18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Picture 6" descr="https://www.embl.org/news/wp-content/uploads/2022/05/NPC-before-and-after-AF2-1024x471.png">
            <a:extLst>
              <a:ext uri="{FF2B5EF4-FFF2-40B4-BE49-F238E27FC236}">
                <a16:creationId xmlns:a16="http://schemas.microsoft.com/office/drawing/2014/main" id="{30E2BCC0-54DD-02AA-DA8A-4476F9A706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13" y="1288686"/>
            <a:ext cx="3489510" cy="1584493"/>
          </a:xfrm>
          <a:prstGeom prst="rect">
            <a:avLst/>
          </a:prstGeom>
        </p:spPr>
      </p:pic>
      <p:pic>
        <p:nvPicPr>
          <p:cNvPr id="8" name="Picture 7" descr="A close-up of several colorful objects&#10;&#10;AI-generated content may be incorrect.">
            <a:extLst>
              <a:ext uri="{FF2B5EF4-FFF2-40B4-BE49-F238E27FC236}">
                <a16:creationId xmlns:a16="http://schemas.microsoft.com/office/drawing/2014/main" id="{A021F817-B2D3-EFD0-D4A5-6F9F365CFD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264" y="2868703"/>
            <a:ext cx="4888007" cy="2277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959213-1C15-B73B-5EEF-CEB0B5F3AE3B}"/>
              </a:ext>
            </a:extLst>
          </p:cNvPr>
          <p:cNvSpPr txBox="1"/>
          <p:nvPr/>
        </p:nvSpPr>
        <p:spPr>
          <a:xfrm>
            <a:off x="7651377" y="1348067"/>
            <a:ext cx="149262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 dirty="0"/>
              <a:t>Source: </a:t>
            </a:r>
            <a:r>
              <a:rPr lang="en-US" sz="650" dirty="0">
                <a:hlinkClick r:id="rId5"/>
              </a:rPr>
              <a:t>https://www.embl.org/news/science/</a:t>
            </a:r>
            <a:r>
              <a:rPr lang="en-US" sz="650" b="1" dirty="0">
                <a:hlinkClick r:id="rId5"/>
              </a:rPr>
              <a:t>puzzling-out-the-structure-of-a-molecular-giant</a:t>
            </a:r>
            <a:r>
              <a:rPr lang="en-US" sz="650" dirty="0">
                <a:hlinkClick r:id="rId5"/>
              </a:rPr>
              <a:t>/</a:t>
            </a:r>
            <a:endParaRPr lang="en-US" sz="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9627B-676A-C755-2ED9-4FD6B19889D5}"/>
              </a:ext>
            </a:extLst>
          </p:cNvPr>
          <p:cNvSpPr txBox="1"/>
          <p:nvPr/>
        </p:nvSpPr>
        <p:spPr>
          <a:xfrm>
            <a:off x="8243047" y="2571749"/>
            <a:ext cx="88078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 dirty="0"/>
              <a:t>Science, </a:t>
            </a:r>
            <a:r>
              <a:rPr lang="en-US" sz="650" dirty="0"/>
              <a:t>Vol 376</a:t>
            </a:r>
            <a:r>
              <a:rPr lang="en-US" sz="650" b="1" dirty="0"/>
              <a:t>, </a:t>
            </a:r>
            <a:r>
              <a:rPr lang="en-US" sz="650" dirty="0"/>
              <a:t>Issue 6598, </a:t>
            </a:r>
            <a:r>
              <a:rPr lang="en-US" sz="650" u="sng" dirty="0"/>
              <a:t>2022</a:t>
            </a:r>
            <a:endParaRPr lang="en-US" sz="650" u="sng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318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E121F-220B-98C7-3D7B-03622087B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91769-9815-3A3C-CC7C-0C653D1067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2295" y="152259"/>
            <a:ext cx="7990109" cy="135421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5000" dirty="0">
                <a:latin typeface="Clancy"/>
                <a:ea typeface="+mn-ea"/>
                <a:cs typeface="+mn-cs"/>
              </a:rPr>
              <a:t>Accessing software.. </a:t>
            </a:r>
            <a:br>
              <a:rPr lang="en-US" sz="5000" dirty="0">
                <a:latin typeface="Clancy"/>
                <a:ea typeface="+mn-ea"/>
                <a:cs typeface="+mn-cs"/>
              </a:rPr>
            </a:br>
            <a:r>
              <a:rPr lang="en-US" sz="3600" dirty="0">
                <a:latin typeface="Clancy"/>
                <a:ea typeface="+mn-ea"/>
                <a:cs typeface="+mn-cs"/>
              </a:rPr>
              <a:t>and </a:t>
            </a:r>
            <a:r>
              <a:rPr lang="en-US" sz="3600" u="sng" dirty="0" err="1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licence</a:t>
            </a:r>
            <a:r>
              <a:rPr lang="en-US" sz="3600" u="sng" dirty="0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 restrictions</a:t>
            </a:r>
            <a:r>
              <a:rPr lang="en-US" sz="3600" dirty="0">
                <a:latin typeface="Clancy"/>
                <a:ea typeface="+mn-ea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4004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955C-8F0F-E357-079D-70235318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E48B1E-1FFC-0A35-DC4A-D4C0C748EE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4977" y="2168"/>
            <a:ext cx="7990109" cy="8925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600" dirty="0">
                <a:latin typeface="Clancy"/>
                <a:ea typeface="+mn-ea"/>
                <a:cs typeface="+mn-cs"/>
              </a:rPr>
              <a:t>Tutorial structure</a:t>
            </a:r>
            <a:br>
              <a:rPr lang="en-US" sz="3600" dirty="0">
                <a:latin typeface="Clancy"/>
                <a:ea typeface="+mn-ea"/>
                <a:cs typeface="+mn-cs"/>
              </a:rPr>
            </a:br>
            <a:r>
              <a:rPr lang="en-US" sz="2000" dirty="0">
                <a:solidFill>
                  <a:schemeClr val="accent6"/>
                </a:solidFill>
                <a:latin typeface="Clancy"/>
                <a:ea typeface="Calibri Light" panose="020F0302020204030204"/>
                <a:cs typeface="Calibri Light" panose="020F0302020204030204"/>
              </a:rPr>
              <a:t>Q&amp;A </a:t>
            </a:r>
            <a:r>
              <a:rPr lang="en-US" sz="2000" dirty="0">
                <a:solidFill>
                  <a:schemeClr val="accent2">
                    <a:lumMod val="49000"/>
                  </a:schemeClr>
                </a:solidFill>
                <a:latin typeface="Clancy"/>
                <a:ea typeface="Calibri Light" panose="020F0302020204030204"/>
                <a:cs typeface="Calibri Light" panose="020F0302020204030204"/>
              </a:rPr>
              <a:t>(a few mins)</a:t>
            </a:r>
            <a:r>
              <a:rPr lang="en-US" sz="2000" dirty="0">
                <a:solidFill>
                  <a:schemeClr val="accent6"/>
                </a:solidFill>
                <a:latin typeface="Clancy"/>
                <a:ea typeface="Calibri Light" panose="020F0302020204030204"/>
                <a:cs typeface="Calibri Light" panose="020F0302020204030204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lancy"/>
                <a:ea typeface="Calibri Light" panose="020F0302020204030204"/>
                <a:cs typeface="Calibri Light" panose="020F0302020204030204"/>
              </a:rPr>
              <a:t>between</a:t>
            </a:r>
            <a:r>
              <a:rPr lang="en-US" sz="2000" dirty="0">
                <a:latin typeface="Clancy"/>
                <a:ea typeface="Calibri Light" panose="020F0302020204030204"/>
                <a:cs typeface="Calibri Light" panose="020F0302020204030204"/>
              </a:rPr>
              <a:t> each section </a:t>
            </a:r>
            <a:r>
              <a:rPr lang="en-US" sz="2000" dirty="0">
                <a:solidFill>
                  <a:schemeClr val="bg2">
                    <a:lumMod val="49000"/>
                  </a:schemeClr>
                </a:solidFill>
                <a:latin typeface="Clancy"/>
                <a:ea typeface="Calibri Light" panose="020F0302020204030204"/>
                <a:cs typeface="Calibri Light" panose="020F0302020204030204"/>
              </a:rPr>
              <a:t>(yellow slides)</a:t>
            </a:r>
            <a:endParaRPr lang="en-US" sz="2000">
              <a:solidFill>
                <a:schemeClr val="bg2">
                  <a:lumMod val="49000"/>
                </a:schemeClr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8970D-7927-39E8-198F-0D9292CDD55D}"/>
              </a:ext>
            </a:extLst>
          </p:cNvPr>
          <p:cNvSpPr txBox="1"/>
          <p:nvPr/>
        </p:nvSpPr>
        <p:spPr>
          <a:xfrm>
            <a:off x="86591" y="1015492"/>
            <a:ext cx="796065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>
                <a:ea typeface="Calibri"/>
                <a:cs typeface="Arial"/>
              </a:rPr>
              <a:t>How did we get here? </a:t>
            </a:r>
            <a:r>
              <a:rPr lang="en-GB" sz="1800" dirty="0">
                <a:ea typeface="Calibri"/>
                <a:cs typeface="Calibri"/>
              </a:rPr>
              <a:t>–</a:t>
            </a:r>
            <a:r>
              <a:rPr lang="en-GB" sz="1800" dirty="0">
                <a:solidFill>
                  <a:schemeClr val="accent2"/>
                </a:solidFill>
                <a:ea typeface="Calibri"/>
                <a:cs typeface="Calibri"/>
              </a:rPr>
              <a:t> </a:t>
            </a:r>
            <a:r>
              <a:rPr lang="en-GB" sz="1800" dirty="0">
                <a:solidFill>
                  <a:schemeClr val="accent2">
                    <a:lumMod val="49000"/>
                  </a:schemeClr>
                </a:solidFill>
                <a:ea typeface="Calibri"/>
                <a:cs typeface="Calibri"/>
              </a:rPr>
              <a:t>30 mins 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00000"/>
                </a:solidFill>
                <a:cs typeface="Arial"/>
              </a:rPr>
              <a:t>A</a:t>
            </a:r>
            <a:r>
              <a:rPr lang="en-GB" sz="1600" dirty="0">
                <a:cs typeface="Arial"/>
              </a:rPr>
              <a:t> quick </a:t>
            </a:r>
            <a:r>
              <a:rPr lang="en-GB" sz="1600" dirty="0">
                <a:solidFill>
                  <a:srgbClr val="0070C0"/>
                </a:solidFill>
                <a:cs typeface="Arial"/>
              </a:rPr>
              <a:t>history </a:t>
            </a:r>
            <a:r>
              <a:rPr lang="en-GB" sz="1600" dirty="0">
                <a:cs typeface="Arial"/>
              </a:rPr>
              <a:t>of protein structure folding – how did we get to </a:t>
            </a:r>
            <a:r>
              <a:rPr lang="en-GB" sz="1600" b="1" dirty="0">
                <a:solidFill>
                  <a:schemeClr val="accent6"/>
                </a:solidFill>
                <a:cs typeface="Arial"/>
              </a:rPr>
              <a:t>AlphaFold</a:t>
            </a:r>
            <a:r>
              <a:rPr lang="en-GB" sz="1600" dirty="0">
                <a:solidFill>
                  <a:srgbClr val="000000"/>
                </a:solidFill>
                <a:cs typeface="Calibri"/>
              </a:rPr>
              <a:t>?</a:t>
            </a:r>
            <a:endParaRPr lang="en-GB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00000"/>
                </a:solidFill>
                <a:ea typeface="Calibri"/>
                <a:cs typeface="Arial"/>
              </a:rPr>
              <a:t>Looking </a:t>
            </a:r>
            <a:r>
              <a:rPr lang="en-GB" sz="1600" dirty="0">
                <a:solidFill>
                  <a:srgbClr val="0070C0"/>
                </a:solidFill>
                <a:ea typeface="Calibri"/>
                <a:cs typeface="Arial"/>
              </a:rPr>
              <a:t>under the hood</a:t>
            </a:r>
            <a:r>
              <a:rPr lang="en-GB" sz="1600" dirty="0">
                <a:ea typeface="Calibri"/>
                <a:cs typeface="Arial"/>
              </a:rPr>
              <a:t> – roughly how does AlphaFold </a:t>
            </a:r>
            <a:r>
              <a:rPr lang="en-GB" sz="1600" dirty="0">
                <a:solidFill>
                  <a:srgbClr val="7030A0"/>
                </a:solidFill>
                <a:ea typeface="Calibri"/>
                <a:cs typeface="Arial"/>
              </a:rPr>
              <a:t>work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ea typeface="Calibri"/>
                <a:cs typeface="Arial"/>
              </a:rPr>
              <a:t>An explosion of </a:t>
            </a:r>
            <a:r>
              <a:rPr lang="en-GB" sz="1600" dirty="0">
                <a:solidFill>
                  <a:srgbClr val="0070C0"/>
                </a:solidFill>
                <a:ea typeface="Calibri"/>
                <a:cs typeface="Arial"/>
              </a:rPr>
              <a:t>code choice</a:t>
            </a:r>
            <a:r>
              <a:rPr lang="en-GB" sz="1600" dirty="0">
                <a:ea typeface="Calibri"/>
                <a:cs typeface="Arial"/>
              </a:rPr>
              <a:t> – awareness of 'right tool' for the </a:t>
            </a:r>
            <a:r>
              <a:rPr lang="en-GB" sz="1600" dirty="0">
                <a:solidFill>
                  <a:srgbClr val="0070C0"/>
                </a:solidFill>
                <a:ea typeface="Calibri"/>
                <a:cs typeface="Arial"/>
              </a:rPr>
              <a:t>job</a:t>
            </a:r>
          </a:p>
          <a:p>
            <a:pPr marL="285750" indent="-285750">
              <a:buFont typeface="Arial"/>
              <a:buChar char="•"/>
            </a:pPr>
            <a:endParaRPr lang="en-GB" sz="1800" dirty="0">
              <a:ea typeface="Calibri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1A8B7-940F-95C9-E150-6028F86CEA93}"/>
              </a:ext>
            </a:extLst>
          </p:cNvPr>
          <p:cNvSpPr txBox="1"/>
          <p:nvPr/>
        </p:nvSpPr>
        <p:spPr>
          <a:xfrm>
            <a:off x="86591" y="2112308"/>
            <a:ext cx="7960658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>
                <a:ea typeface="Calibri"/>
                <a:cs typeface="Arial"/>
              </a:rPr>
              <a:t>Biotech applications, and access </a:t>
            </a:r>
            <a:r>
              <a:rPr lang="en-GB" sz="1800" dirty="0">
                <a:ea typeface="Calibri"/>
                <a:cs typeface="Calibri"/>
              </a:rPr>
              <a:t>–</a:t>
            </a:r>
            <a:r>
              <a:rPr lang="en-GB" sz="1800" b="1" dirty="0">
                <a:ea typeface="Calibri"/>
                <a:cs typeface="Arial"/>
              </a:rPr>
              <a:t> </a:t>
            </a:r>
            <a:r>
              <a:rPr lang="en-GB" sz="1800" dirty="0">
                <a:solidFill>
                  <a:schemeClr val="accent2">
                    <a:lumMod val="49000"/>
                  </a:schemeClr>
                </a:solidFill>
                <a:ea typeface="Calibri"/>
                <a:cs typeface="Arial"/>
              </a:rPr>
              <a:t>30 mins</a:t>
            </a:r>
            <a:r>
              <a:rPr lang="en-GB" sz="1800" dirty="0">
                <a:ea typeface="Calibri"/>
                <a:cs typeface="Arial"/>
              </a:rPr>
              <a:t> </a:t>
            </a:r>
            <a:endParaRPr lang="en-GB" sz="1800" dirty="0">
              <a:solidFill>
                <a:schemeClr val="bg2">
                  <a:lumMod val="49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00000"/>
                </a:solidFill>
                <a:cs typeface="Arial"/>
              </a:rPr>
              <a:t>Folding</a:t>
            </a:r>
            <a:r>
              <a:rPr lang="en-GB" sz="1600" dirty="0">
                <a:solidFill>
                  <a:schemeClr val="accent1"/>
                </a:solidFill>
                <a:cs typeface="Arial"/>
              </a:rPr>
              <a:t> all proteins</a:t>
            </a:r>
            <a:r>
              <a:rPr lang="en-GB" sz="1600" dirty="0">
                <a:solidFill>
                  <a:srgbClr val="000000"/>
                </a:solidFill>
                <a:cs typeface="Arial"/>
              </a:rPr>
              <a:t> in an organism</a:t>
            </a:r>
            <a:endParaRPr lang="en-GB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00000"/>
                </a:solidFill>
                <a:ea typeface="Calibri"/>
                <a:cs typeface="Arial"/>
              </a:rPr>
              <a:t>Resolving </a:t>
            </a:r>
            <a:r>
              <a:rPr lang="en-GB" sz="1600" dirty="0">
                <a:solidFill>
                  <a:schemeClr val="accent1"/>
                </a:solidFill>
                <a:ea typeface="Calibri"/>
                <a:cs typeface="Arial"/>
              </a:rPr>
              <a:t>previously unsolved</a:t>
            </a:r>
            <a:r>
              <a:rPr lang="en-GB" sz="1600" dirty="0">
                <a:solidFill>
                  <a:srgbClr val="000000"/>
                </a:solidFill>
                <a:ea typeface="Calibri"/>
                <a:cs typeface="Arial"/>
              </a:rPr>
              <a:t> </a:t>
            </a:r>
            <a:r>
              <a:rPr lang="en-GB" sz="1600" dirty="0">
                <a:solidFill>
                  <a:srgbClr val="7030A0"/>
                </a:solidFill>
                <a:ea typeface="Calibri"/>
                <a:cs typeface="Arial"/>
              </a:rPr>
              <a:t>crystal structures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00000"/>
                </a:solidFill>
                <a:ea typeface="Calibri"/>
                <a:cs typeface="Calibri"/>
              </a:rPr>
              <a:t>Building </a:t>
            </a:r>
            <a:r>
              <a:rPr lang="en-GB" sz="1600" dirty="0">
                <a:solidFill>
                  <a:schemeClr val="accent1"/>
                </a:solidFill>
                <a:ea typeface="Calibri"/>
                <a:cs typeface="Calibri"/>
              </a:rPr>
              <a:t>previously unseen </a:t>
            </a:r>
            <a:r>
              <a:rPr lang="en-GB" sz="1600" dirty="0">
                <a:solidFill>
                  <a:srgbClr val="7030A0"/>
                </a:solidFill>
                <a:ea typeface="Calibri"/>
                <a:cs typeface="Calibri"/>
              </a:rPr>
              <a:t>giant assemblies</a:t>
            </a:r>
            <a:endParaRPr lang="en-GB" sz="1600">
              <a:solidFill>
                <a:schemeClr val="accent1"/>
              </a:solidFill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00000"/>
                </a:solidFill>
                <a:ea typeface="Calibri"/>
                <a:cs typeface="Calibri"/>
              </a:rPr>
              <a:t>Access methods - </a:t>
            </a:r>
            <a:r>
              <a:rPr lang="en-GB" sz="1600" dirty="0">
                <a:solidFill>
                  <a:schemeClr val="accent1"/>
                </a:solidFill>
                <a:ea typeface="Calibri"/>
                <a:cs typeface="Calibri"/>
              </a:rPr>
              <a:t>licence restrictions</a:t>
            </a:r>
            <a:r>
              <a:rPr lang="en-GB" sz="1600" dirty="0">
                <a:solidFill>
                  <a:srgbClr val="000000"/>
                </a:solidFill>
                <a:ea typeface="Calibri"/>
                <a:cs typeface="Calibri"/>
              </a:rPr>
              <a:t> on code</a:t>
            </a:r>
            <a:endParaRPr lang="en-GB" sz="1600">
              <a:solidFill>
                <a:schemeClr val="accent1"/>
              </a:solidFill>
              <a:ea typeface="Calibri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28733-A32E-7DE2-C911-E6AF3E27ABD0}"/>
              </a:ext>
            </a:extLst>
          </p:cNvPr>
          <p:cNvSpPr txBox="1"/>
          <p:nvPr/>
        </p:nvSpPr>
        <p:spPr>
          <a:xfrm>
            <a:off x="86590" y="3728672"/>
            <a:ext cx="796065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>
                <a:ea typeface="Calibri"/>
                <a:cs typeface="Arial"/>
              </a:rPr>
              <a:t>Do it yourself </a:t>
            </a:r>
            <a:r>
              <a:rPr lang="en-GB" sz="1800" dirty="0">
                <a:ea typeface="Calibri"/>
                <a:cs typeface="Calibri"/>
              </a:rPr>
              <a:t>–  </a:t>
            </a:r>
            <a:r>
              <a:rPr lang="en-GB" sz="1800" dirty="0">
                <a:solidFill>
                  <a:schemeClr val="accent2">
                    <a:lumMod val="49000"/>
                  </a:schemeClr>
                </a:solidFill>
                <a:ea typeface="Calibri"/>
                <a:cs typeface="Calibri"/>
              </a:rPr>
              <a:t>1 hr</a:t>
            </a:r>
            <a:r>
              <a:rPr lang="en-GB" sz="1800" dirty="0">
                <a:solidFill>
                  <a:schemeClr val="bg2">
                    <a:lumMod val="49000"/>
                  </a:schemeClr>
                </a:solidFill>
                <a:ea typeface="Calibri"/>
                <a:cs typeface="Calibri"/>
              </a:rPr>
              <a:t> </a:t>
            </a:r>
            <a:endParaRPr lang="en-GB" sz="1800" b="1" dirty="0">
              <a:solidFill>
                <a:schemeClr val="bg2">
                  <a:lumMod val="49000"/>
                </a:schemeClr>
              </a:solidFill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cs typeface="Calibri"/>
              </a:rPr>
              <a:t>Running</a:t>
            </a:r>
            <a:r>
              <a:rPr lang="en-GB" sz="1600" dirty="0">
                <a:solidFill>
                  <a:srgbClr val="000000"/>
                </a:solidFill>
                <a:cs typeface="Calibri"/>
              </a:rPr>
              <a:t> </a:t>
            </a:r>
            <a:r>
              <a:rPr lang="en-GB" sz="1600" b="1" dirty="0">
                <a:solidFill>
                  <a:schemeClr val="accent6">
                    <a:lumMod val="76000"/>
                  </a:schemeClr>
                </a:solidFill>
                <a:cs typeface="Calibri"/>
              </a:rPr>
              <a:t>AlphaFold2</a:t>
            </a:r>
            <a:r>
              <a:rPr lang="en-GB" sz="1600" dirty="0">
                <a:solidFill>
                  <a:schemeClr val="accent6">
                    <a:lumMod val="76000"/>
                  </a:schemeClr>
                </a:solidFill>
                <a:cs typeface="Calibri"/>
              </a:rPr>
              <a:t> </a:t>
            </a:r>
            <a:r>
              <a:rPr lang="en-GB" sz="1600" dirty="0">
                <a:solidFill>
                  <a:srgbClr val="000000"/>
                </a:solidFill>
                <a:cs typeface="Calibri"/>
              </a:rPr>
              <a:t>in a </a:t>
            </a:r>
            <a:r>
              <a:rPr lang="en-GB" sz="1600" dirty="0">
                <a:solidFill>
                  <a:srgbClr val="000000"/>
                </a:solidFill>
                <a:cs typeface="Calibri"/>
                <a:hlinkClick r:id="rId2"/>
              </a:rPr>
              <a:t>Google Colab notebook</a:t>
            </a:r>
            <a:endParaRPr lang="en-GB" sz="160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356B2-C077-9393-58BC-C1C575512A32}"/>
              </a:ext>
            </a:extLst>
          </p:cNvPr>
          <p:cNvSpPr txBox="1"/>
          <p:nvPr/>
        </p:nvSpPr>
        <p:spPr>
          <a:xfrm>
            <a:off x="88900" y="34053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/>
              <a:t>Break! </a:t>
            </a:r>
            <a:r>
              <a:rPr lang="en-GB" sz="1800" dirty="0">
                <a:ea typeface="+mn-lt"/>
                <a:cs typeface="+mn-lt"/>
              </a:rPr>
              <a:t>💤</a:t>
            </a:r>
            <a:r>
              <a:rPr lang="en-GB" sz="1800" dirty="0"/>
              <a:t> –</a:t>
            </a:r>
            <a:r>
              <a:rPr lang="en-GB" sz="1800" b="1" dirty="0"/>
              <a:t> </a:t>
            </a:r>
            <a:r>
              <a:rPr lang="en-GB" sz="1800" dirty="0">
                <a:solidFill>
                  <a:srgbClr val="813B0B"/>
                </a:solidFill>
              </a:rPr>
              <a:t>10 mins</a:t>
            </a:r>
            <a:r>
              <a:rPr lang="en-GB" sz="1800" dirty="0"/>
              <a:t> </a:t>
            </a:r>
            <a:r>
              <a:rPr lang="en-GB" sz="1800" dirty="0">
                <a:ea typeface="Calibri"/>
                <a:cs typeface="Calibri"/>
              </a:rPr>
              <a:t>​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968FF-34C9-44AD-EE26-1F4A44DC58DF}"/>
              </a:ext>
            </a:extLst>
          </p:cNvPr>
          <p:cNvSpPr txBox="1"/>
          <p:nvPr/>
        </p:nvSpPr>
        <p:spPr>
          <a:xfrm>
            <a:off x="86590" y="4282854"/>
            <a:ext cx="877461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>
                <a:ea typeface="Calibri"/>
                <a:cs typeface="Arial"/>
              </a:rPr>
              <a:t>Live demo </a:t>
            </a:r>
            <a:r>
              <a:rPr lang="en-GB" sz="1800" dirty="0">
                <a:ea typeface="Calibri"/>
                <a:cs typeface="Calibri"/>
              </a:rPr>
              <a:t>–  </a:t>
            </a:r>
            <a:r>
              <a:rPr lang="en-GB" sz="1800" dirty="0">
                <a:solidFill>
                  <a:schemeClr val="accent2">
                    <a:lumMod val="49000"/>
                  </a:schemeClr>
                </a:solidFill>
                <a:ea typeface="Calibri"/>
                <a:cs typeface="Calibri"/>
              </a:rPr>
              <a:t>30 mins 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00000"/>
                </a:solidFill>
                <a:cs typeface="Calibri"/>
                <a:hlinkClick r:id="rId3"/>
              </a:rPr>
              <a:t>ProteinFold</a:t>
            </a:r>
            <a:r>
              <a:rPr lang="en-GB" sz="1600" dirty="0">
                <a:solidFill>
                  <a:srgbClr val="000000"/>
                </a:solidFill>
                <a:cs typeface="Calibri"/>
              </a:rPr>
              <a:t> – </a:t>
            </a:r>
            <a:r>
              <a:rPr lang="en-GB" sz="1600" b="1" dirty="0" err="1">
                <a:solidFill>
                  <a:srgbClr val="000000"/>
                </a:solidFill>
                <a:ea typeface="+mn-lt"/>
                <a:cs typeface="+mn-lt"/>
              </a:rPr>
              <a:t>X</a:t>
            </a:r>
            <a:r>
              <a:rPr lang="en-GB" sz="1600" dirty="0" err="1">
                <a:solidFill>
                  <a:srgbClr val="000000"/>
                </a:solidFill>
                <a:ea typeface="+mn-lt"/>
                <a:cs typeface="+mn-lt"/>
              </a:rPr>
              <a:t>'Fold</a:t>
            </a:r>
            <a:r>
              <a:rPr lang="en-GB" sz="1600" dirty="0">
                <a:solidFill>
                  <a:srgbClr val="000000"/>
                </a:solidFill>
                <a:ea typeface="+mn-lt"/>
                <a:cs typeface="+mn-lt"/>
              </a:rPr>
              <a:t>' on a high performance computer terminal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rgbClr val="000000"/>
                </a:solidFill>
                <a:ea typeface="Calibri"/>
                <a:cs typeface="Calibri"/>
              </a:rPr>
              <a:t>On-Demand </a:t>
            </a:r>
            <a:r>
              <a:rPr lang="en-GB" sz="1600" err="1">
                <a:solidFill>
                  <a:srgbClr val="000000"/>
                </a:solidFill>
                <a:ea typeface="Calibri"/>
                <a:cs typeface="Calibri"/>
              </a:rPr>
              <a:t>ProteinFold</a:t>
            </a:r>
            <a:r>
              <a:rPr lang="en-GB" sz="1600" dirty="0">
                <a:solidFill>
                  <a:srgbClr val="000000"/>
                </a:solidFill>
                <a:ea typeface="Calibri"/>
                <a:cs typeface="Calibri"/>
              </a:rPr>
              <a:t> – automated webform through UNSW's </a:t>
            </a:r>
            <a:r>
              <a:rPr lang="en-GB" sz="1600" dirty="0">
                <a:solidFill>
                  <a:srgbClr val="000000"/>
                </a:solidFill>
                <a:ea typeface="Calibri"/>
                <a:cs typeface="Calibri"/>
                <a:hlinkClick r:id="rId4"/>
              </a:rPr>
              <a:t>Katana OnDemand</a:t>
            </a:r>
            <a:endParaRPr lang="en-GB" sz="16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82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62E1C3-F529-734C-4C82-78F9C2F782B2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latin typeface="Clancy"/>
                <a:ea typeface="+mj-lt"/>
                <a:cs typeface="Segoe UI"/>
              </a:rPr>
              <a:t>Where to run?</a:t>
            </a:r>
            <a:r>
              <a:rPr lang="en-US" sz="2400" dirty="0">
                <a:solidFill>
                  <a:schemeClr val="accent2"/>
                </a:solidFill>
                <a:latin typeface="Clancy"/>
                <a:ea typeface="+mj-lt"/>
                <a:cs typeface="Segoe UI"/>
              </a:rPr>
              <a:t> Galaxy, </a:t>
            </a:r>
            <a:r>
              <a:rPr lang="en-US" sz="2400" dirty="0">
                <a:solidFill>
                  <a:schemeClr val="accent6">
                    <a:lumMod val="76000"/>
                  </a:schemeClr>
                </a:solidFill>
                <a:latin typeface="Clancy"/>
                <a:ea typeface="+mj-lt"/>
                <a:cs typeface="Segoe UI"/>
              </a:rPr>
              <a:t>Uni </a:t>
            </a:r>
            <a:r>
              <a:rPr lang="en-US" sz="2400" dirty="0">
                <a:latin typeface="Clancy"/>
                <a:ea typeface="+mj-lt"/>
                <a:cs typeface="Segoe UI"/>
              </a:rPr>
              <a:t>compute cluster,</a:t>
            </a:r>
            <a:r>
              <a:rPr lang="en-US" sz="2400" dirty="0">
                <a:solidFill>
                  <a:schemeClr val="accent2"/>
                </a:solidFill>
                <a:latin typeface="Clancy"/>
                <a:ea typeface="+mj-lt"/>
                <a:cs typeface="Segoe UI"/>
              </a:rPr>
              <a:t> </a:t>
            </a:r>
            <a:r>
              <a:rPr lang="en-US" sz="2400" err="1">
                <a:solidFill>
                  <a:srgbClr val="7030A0"/>
                </a:solidFill>
                <a:latin typeface="Clancy"/>
                <a:ea typeface="+mj-lt"/>
                <a:cs typeface="Segoe UI"/>
              </a:rPr>
              <a:t>proteinfold</a:t>
            </a:r>
            <a:r>
              <a:rPr lang="en-US" sz="2400" dirty="0">
                <a:solidFill>
                  <a:schemeClr val="accent2"/>
                </a:solidFill>
                <a:latin typeface="Clancy"/>
                <a:ea typeface="+mj-lt"/>
                <a:cs typeface="Segoe UI"/>
              </a:rPr>
              <a:t> </a:t>
            </a:r>
            <a:endParaRPr lang="en-US" sz="2400" dirty="0">
              <a:solidFill>
                <a:schemeClr val="accent2"/>
              </a:solidFill>
              <a:latin typeface="Clancy"/>
              <a:ea typeface="Calibri Light"/>
              <a:cs typeface="Segoe UI"/>
            </a:endParaRPr>
          </a:p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endParaRPr lang="en-US" sz="2000" i="1" dirty="0">
              <a:solidFill>
                <a:srgbClr val="7030A0"/>
              </a:solidFill>
              <a:latin typeface="Clancy"/>
              <a:ea typeface="+mj-lt"/>
              <a:cs typeface="+mj-lt"/>
            </a:endParaRP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98546717-BEDF-D961-F573-B5DEF17561F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56" y="442029"/>
            <a:ext cx="6751864" cy="143852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5A96240B-8E08-0496-87D1-661437B584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587" y="2277442"/>
            <a:ext cx="3812858" cy="2265998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9368BD-F031-4BB3-5F72-CF336EDFCB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33" y="2049342"/>
            <a:ext cx="3371850" cy="2995613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844353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D9AB-03F6-1D8C-0ED5-AFC019C7B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F5671EAC-5F02-6B2E-C5B8-13E3D79958B6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58613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latin typeface="Clancy"/>
                <a:ea typeface="+mj-lt"/>
                <a:cs typeface="Segoe UI"/>
              </a:rPr>
              <a:t>Dedicated web forms </a:t>
            </a:r>
            <a:r>
              <a:rPr lang="en-US" sz="2400" b="1" dirty="0">
                <a:solidFill>
                  <a:srgbClr val="000000"/>
                </a:solidFill>
                <a:latin typeface="Clancy"/>
                <a:ea typeface="+mj-lt"/>
                <a:cs typeface="Segoe UI"/>
              </a:rPr>
              <a:t>- </a:t>
            </a:r>
            <a:r>
              <a:rPr lang="en-US" sz="2400" dirty="0">
                <a:solidFill>
                  <a:srgbClr val="000000"/>
                </a:solidFill>
                <a:latin typeface="Clancy"/>
                <a:ea typeface="+mj-lt"/>
                <a:cs typeface="Segoe UI"/>
              </a:rPr>
              <a:t>portals built by companies</a:t>
            </a:r>
            <a:endParaRPr lang="en-US" sz="2400">
              <a:solidFill>
                <a:srgbClr val="ED7D31"/>
              </a:solidFill>
              <a:latin typeface="Clancy"/>
              <a:ea typeface="+mj-lt"/>
              <a:cs typeface="Segoe UI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C0A0F9-DBB2-588B-E2BC-FA7F9CF51F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5698"/>
            <a:ext cx="4659406" cy="255692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96D1F0-3CCD-3CBB-4243-185301BCC8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51" y="2179617"/>
            <a:ext cx="5412850" cy="204502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31E238-5F7F-4F58-F33E-199913DC55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947692"/>
            <a:ext cx="4294911" cy="23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47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A46EF-6DB5-733F-717E-5F455544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66600-B61B-3D27-6E33-A12455E795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874" y="1804"/>
            <a:ext cx="8042064" cy="95410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latin typeface="Clancy"/>
                <a:ea typeface="+mn-ea"/>
                <a:cs typeface="+mn-cs"/>
              </a:rPr>
              <a:t>Licensing </a:t>
            </a:r>
            <a:r>
              <a:rPr lang="en-US" sz="3200" u="sng" dirty="0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restrictions</a:t>
            </a:r>
            <a:r>
              <a:rPr lang="en-US" sz="3200" dirty="0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 </a:t>
            </a:r>
            <a:br>
              <a:rPr lang="en-US" sz="3200" dirty="0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</a:br>
            <a:r>
              <a:rPr lang="en-US" sz="28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Think before you input!</a:t>
            </a:r>
            <a:endParaRPr lang="en-US" sz="2800" u="sng">
              <a:solidFill>
                <a:srgbClr val="7030A0"/>
              </a:solidFill>
              <a:latin typeface="Clancy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C9C0AC-231D-947B-990F-A84AF96BD5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29" y="2319866"/>
            <a:ext cx="4814455" cy="16929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B6AFDA-CD2A-A665-17C7-D620FF9D0CE9}"/>
              </a:ext>
            </a:extLst>
          </p:cNvPr>
          <p:cNvSpPr/>
          <p:nvPr/>
        </p:nvSpPr>
        <p:spPr>
          <a:xfrm>
            <a:off x="1183381" y="3216810"/>
            <a:ext cx="1248813" cy="16303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2982FB-ACFA-1BDA-C0A7-C781861EA3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771" y="1136276"/>
            <a:ext cx="4122210" cy="40206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F22C38-BD1D-396C-7824-3523E0A1F570}"/>
              </a:ext>
            </a:extLst>
          </p:cNvPr>
          <p:cNvSpPr/>
          <p:nvPr/>
        </p:nvSpPr>
        <p:spPr>
          <a:xfrm>
            <a:off x="5983980" y="1179578"/>
            <a:ext cx="771444" cy="14286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47E5F-C244-CCC4-C344-B3403648FC37}"/>
              </a:ext>
            </a:extLst>
          </p:cNvPr>
          <p:cNvSpPr/>
          <p:nvPr/>
        </p:nvSpPr>
        <p:spPr>
          <a:xfrm>
            <a:off x="5029239" y="2026743"/>
            <a:ext cx="3534815" cy="16975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B38D2-8092-400D-0A12-B06D45BC7B0F}"/>
              </a:ext>
            </a:extLst>
          </p:cNvPr>
          <p:cNvSpPr/>
          <p:nvPr/>
        </p:nvSpPr>
        <p:spPr>
          <a:xfrm>
            <a:off x="5029239" y="4904413"/>
            <a:ext cx="1188304" cy="15631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4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AB78C-9F23-C244-5C54-496F3324D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0EEA3B-22BF-B163-31B2-1135F4C8F3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874" y="1804"/>
            <a:ext cx="8042064" cy="95410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latin typeface="Clancy"/>
                <a:ea typeface="+mn-ea"/>
                <a:cs typeface="+mn-cs"/>
              </a:rPr>
              <a:t>Licensing </a:t>
            </a:r>
            <a:r>
              <a:rPr lang="en-US" sz="3200" u="sng" dirty="0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restrictions</a:t>
            </a:r>
            <a:r>
              <a:rPr lang="en-US" sz="3200" dirty="0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 </a:t>
            </a:r>
            <a:br>
              <a:rPr lang="en-US" sz="3200" dirty="0">
                <a:latin typeface="Clancy"/>
                <a:ea typeface="+mn-ea"/>
                <a:cs typeface="+mn-cs"/>
              </a:rPr>
            </a:br>
            <a:r>
              <a:rPr lang="en-US" sz="2800" dirty="0">
                <a:latin typeface="Clancy"/>
                <a:ea typeface="+mn-ea"/>
                <a:cs typeface="+mn-cs"/>
              </a:rPr>
              <a:t>find the </a:t>
            </a:r>
            <a:r>
              <a:rPr lang="en-US" sz="28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LICENSE </a:t>
            </a:r>
            <a:r>
              <a:rPr lang="en-US" sz="2800" dirty="0">
                <a:latin typeface="Clancy"/>
                <a:ea typeface="+mn-ea"/>
                <a:cs typeface="+mn-cs"/>
              </a:rPr>
              <a:t>file summary</a:t>
            </a:r>
            <a:endParaRPr lang="en-US" sz="2800" dirty="0">
              <a:latin typeface="Clancy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CA4B8C-B0AC-D6D8-2989-B2AFDA44EE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33" y="1739435"/>
            <a:ext cx="4013948" cy="28883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CECF28-4D33-AF12-8B18-6E49A589B81F}"/>
              </a:ext>
            </a:extLst>
          </p:cNvPr>
          <p:cNvSpPr/>
          <p:nvPr/>
        </p:nvSpPr>
        <p:spPr>
          <a:xfrm>
            <a:off x="228640" y="4440490"/>
            <a:ext cx="616804" cy="17648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612D8-4E2C-54AB-3530-49BD9FAC3D58}"/>
              </a:ext>
            </a:extLst>
          </p:cNvPr>
          <p:cNvSpPr txBox="1"/>
          <p:nvPr/>
        </p:nvSpPr>
        <p:spPr>
          <a:xfrm>
            <a:off x="94130" y="1341344"/>
            <a:ext cx="40542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</a:rPr>
              <a:t>Restricted</a:t>
            </a:r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3407B8-8A44-8829-B497-979018482C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095" y="1734672"/>
            <a:ext cx="4806951" cy="28843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68BC20-8B12-8EF6-CFDB-7523841D1646}"/>
              </a:ext>
            </a:extLst>
          </p:cNvPr>
          <p:cNvSpPr txBox="1"/>
          <p:nvPr/>
        </p:nvSpPr>
        <p:spPr>
          <a:xfrm>
            <a:off x="4249271" y="1341344"/>
            <a:ext cx="48005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chemeClr val="accent6">
                    <a:lumMod val="76000"/>
                  </a:schemeClr>
                </a:solidFill>
              </a:rPr>
              <a:t>Unrestricted</a:t>
            </a:r>
            <a:endParaRPr lang="en-US" sz="650">
              <a:solidFill>
                <a:schemeClr val="accent6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BC7217-D944-3D13-6AFF-A0414D518F9D}"/>
              </a:ext>
            </a:extLst>
          </p:cNvPr>
          <p:cNvSpPr/>
          <p:nvPr/>
        </p:nvSpPr>
        <p:spPr>
          <a:xfrm>
            <a:off x="4336716" y="2067085"/>
            <a:ext cx="3030551" cy="41852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12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6D592-6501-84AE-7AFD-5EF3D960F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3E8339-41BB-88D1-3670-3F10A5339F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77" y="71441"/>
            <a:ext cx="9133109" cy="80021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5000" dirty="0">
                <a:latin typeface="Clancy"/>
                <a:ea typeface="+mn-ea"/>
                <a:cs typeface="+mn-cs"/>
              </a:rPr>
              <a:t>Break! 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3BC5B-5D42-F121-3AFF-F4E555240C8E}"/>
              </a:ext>
            </a:extLst>
          </p:cNvPr>
          <p:cNvSpPr txBox="1"/>
          <p:nvPr/>
        </p:nvSpPr>
        <p:spPr>
          <a:xfrm>
            <a:off x="36946" y="2574059"/>
            <a:ext cx="90709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Clancy"/>
              </a:rPr>
              <a:t>Get your laptops ready to run your own structure prediction :)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B15A2-AE57-1996-D96E-1B40BABD3608}"/>
              </a:ext>
            </a:extLst>
          </p:cNvPr>
          <p:cNvSpPr txBox="1"/>
          <p:nvPr/>
        </p:nvSpPr>
        <p:spPr>
          <a:xfrm>
            <a:off x="4002809" y="1038514"/>
            <a:ext cx="113261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0" dirty="0"/>
              <a:t>💤</a:t>
            </a:r>
            <a:endParaRPr lang="en-GB" sz="6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504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73719-BC08-08D5-EF48-20CF3DBA0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07A42-6F27-16AF-CACE-893841A981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3022" y="2168"/>
            <a:ext cx="7990109" cy="52322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err="1">
                <a:solidFill>
                  <a:srgbClr val="7030A0"/>
                </a:solidFill>
                <a:latin typeface="Clancy"/>
                <a:ea typeface="+mn-ea"/>
                <a:cs typeface="+mn-cs"/>
              </a:rPr>
              <a:t>ColabFold</a:t>
            </a:r>
            <a:r>
              <a:rPr lang="en-US" sz="32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3200" dirty="0">
                <a:latin typeface="Clancy"/>
                <a:ea typeface="+mn-ea"/>
                <a:cs typeface="+mn-cs"/>
              </a:rPr>
              <a:t>– running </a:t>
            </a:r>
            <a:r>
              <a:rPr lang="en-US" sz="32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AlphaFold2 </a:t>
            </a:r>
            <a:r>
              <a:rPr lang="en-US" sz="3200" dirty="0">
                <a:latin typeface="Clancy"/>
                <a:ea typeface="+mn-ea"/>
                <a:cs typeface="+mn-cs"/>
              </a:rPr>
              <a:t>on </a:t>
            </a:r>
            <a:r>
              <a:rPr lang="en-US" sz="3200" err="1">
                <a:solidFill>
                  <a:srgbClr val="7030A0"/>
                </a:solidFill>
                <a:latin typeface="Clancy"/>
                <a:ea typeface="+mn-ea"/>
                <a:cs typeface="+mn-cs"/>
              </a:rPr>
              <a:t>Colab</a:t>
            </a:r>
            <a:endParaRPr lang="en-US" sz="3200" err="1">
              <a:solidFill>
                <a:srgbClr val="7030A0"/>
              </a:solidFill>
              <a:ea typeface="Calibri Light"/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2437C-38A7-1E73-0995-7ACE681118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39" y="1550481"/>
            <a:ext cx="2330503" cy="229653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DD8128-7731-424D-3F78-2D6EDD178C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955" y="1159268"/>
            <a:ext cx="6632865" cy="3073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F6639A-2FB2-1E21-5980-6933FE1D9F0E}"/>
              </a:ext>
            </a:extLst>
          </p:cNvPr>
          <p:cNvSpPr txBox="1"/>
          <p:nvPr/>
        </p:nvSpPr>
        <p:spPr>
          <a:xfrm>
            <a:off x="2310" y="4375150"/>
            <a:ext cx="9133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https://colab.research.google.com/github/sokrypton/ColabFold/blob/main/AlphaFold2.ipynb</a:t>
            </a:r>
            <a:endParaRPr lang="en-US" sz="1800">
              <a:solidFill>
                <a:schemeClr val="accent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35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8675-602B-0A12-EED3-12B5F501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92B08-3FF0-FD62-1D53-D2110BB794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3022" y="2168"/>
            <a:ext cx="7990109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 err="1">
                <a:solidFill>
                  <a:srgbClr val="7030A0"/>
                </a:solidFill>
                <a:latin typeface="Clancy"/>
                <a:ea typeface="+mn-ea"/>
                <a:cs typeface="+mn-cs"/>
              </a:rPr>
              <a:t>ColabFold</a:t>
            </a:r>
            <a:r>
              <a:rPr lang="en-US" sz="28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800" dirty="0">
                <a:latin typeface="Clancy"/>
                <a:ea typeface="+mn-ea"/>
                <a:cs typeface="+mn-cs"/>
              </a:rPr>
              <a:t>– running </a:t>
            </a:r>
            <a:r>
              <a:rPr lang="en-US" sz="28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AlphaFold2 </a:t>
            </a:r>
            <a:r>
              <a:rPr lang="en-US" sz="2800" dirty="0">
                <a:latin typeface="Clancy"/>
                <a:ea typeface="+mn-ea"/>
                <a:cs typeface="+mn-cs"/>
              </a:rPr>
              <a:t>on </a:t>
            </a:r>
            <a:r>
              <a:rPr lang="en-US" sz="2800" dirty="0" err="1">
                <a:solidFill>
                  <a:srgbClr val="7030A0"/>
                </a:solidFill>
                <a:latin typeface="Clancy"/>
                <a:ea typeface="+mn-ea"/>
                <a:cs typeface="+mn-cs"/>
              </a:rPr>
              <a:t>Colab</a:t>
            </a:r>
            <a:endParaRPr lang="en-US" sz="2800" dirty="0">
              <a:solidFill>
                <a:srgbClr val="7030A0"/>
              </a:solidFill>
              <a:ea typeface="Calibri Light"/>
              <a:cs typeface="Calibri Light"/>
            </a:endParaRPr>
          </a:p>
        </p:txBody>
      </p:sp>
      <p:pic>
        <p:nvPicPr>
          <p:cNvPr id="9" name="Picture 8" descr="A diagram of a cell&#10;&#10;AI-generated content may be incorrect.">
            <a:extLst>
              <a:ext uri="{FF2B5EF4-FFF2-40B4-BE49-F238E27FC236}">
                <a16:creationId xmlns:a16="http://schemas.microsoft.com/office/drawing/2014/main" id="{30525F02-65DE-76AD-D71A-2B13836671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8" b="-734"/>
          <a:stretch/>
        </p:blipFill>
        <p:spPr>
          <a:xfrm>
            <a:off x="-3229" y="1735062"/>
            <a:ext cx="9205485" cy="3122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F213C-71F2-676F-F8C0-89109E503516}"/>
              </a:ext>
            </a:extLst>
          </p:cNvPr>
          <p:cNvSpPr txBox="1"/>
          <p:nvPr/>
        </p:nvSpPr>
        <p:spPr>
          <a:xfrm>
            <a:off x="-72318" y="3167339"/>
            <a:ext cx="12842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000" b="1" err="1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query_sequence</a:t>
            </a:r>
            <a:endParaRPr lang="en-GB" sz="1000" b="1">
              <a:highlight>
                <a:srgbClr val="C0C0C0"/>
              </a:highlight>
              <a:latin typeface="Roboto Mono"/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9420B-2CDA-B51A-B95C-A153F5F4F9F8}"/>
              </a:ext>
            </a:extLst>
          </p:cNvPr>
          <p:cNvSpPr txBox="1"/>
          <p:nvPr/>
        </p:nvSpPr>
        <p:spPr>
          <a:xfrm>
            <a:off x="5743535" y="4854945"/>
            <a:ext cx="140529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err="1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num_recycles</a:t>
            </a:r>
            <a:endParaRPr lang="en-US" sz="1000">
              <a:highlight>
                <a:srgbClr val="C0C0C0"/>
              </a:highlight>
              <a:ea typeface="Calibri" panose="020F0502020204030204"/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244B3-6FB7-2380-D126-ED55041CF682}"/>
              </a:ext>
            </a:extLst>
          </p:cNvPr>
          <p:cNvSpPr txBox="1"/>
          <p:nvPr/>
        </p:nvSpPr>
        <p:spPr>
          <a:xfrm>
            <a:off x="653338" y="1337812"/>
            <a:ext cx="78396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lancy"/>
              </a:rPr>
              <a:t>Architecture compared to </a:t>
            </a:r>
            <a:r>
              <a:rPr lang="en-US" sz="2000" dirty="0" err="1">
                <a:highlight>
                  <a:srgbClr val="C0C0C0"/>
                </a:highlight>
                <a:latin typeface="Roboto Mono"/>
                <a:ea typeface="Roboto Mono"/>
              </a:rPr>
              <a:t>input_options</a:t>
            </a:r>
            <a:r>
              <a:rPr lang="en-US" sz="2000" dirty="0">
                <a:latin typeface="Roboto Mono"/>
                <a:ea typeface="Roboto Mono"/>
              </a:rPr>
              <a:t> </a:t>
            </a:r>
            <a:r>
              <a:rPr lang="en-US" sz="2000" dirty="0">
                <a:solidFill>
                  <a:schemeClr val="bg2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2000" dirty="0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mostly default)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3A8B9C-B39E-9424-D2CF-2E40BEE415B1}"/>
              </a:ext>
            </a:extLst>
          </p:cNvPr>
          <p:cNvSpPr txBox="1"/>
          <p:nvPr/>
        </p:nvSpPr>
        <p:spPr>
          <a:xfrm>
            <a:off x="1985082" y="4424639"/>
            <a:ext cx="140529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 err="1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template_mode</a:t>
            </a:r>
            <a:endParaRPr lang="en-US" sz="650">
              <a:highlight>
                <a:srgbClr val="C0C0C0"/>
              </a:highlight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AFDF1-2C72-E3D6-9383-B57FFE585289}"/>
              </a:ext>
            </a:extLst>
          </p:cNvPr>
          <p:cNvSpPr txBox="1"/>
          <p:nvPr/>
        </p:nvSpPr>
        <p:spPr>
          <a:xfrm>
            <a:off x="1285835" y="4303615"/>
            <a:ext cx="77328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pdb100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43941-6F3C-1EDE-8C6E-4545EC40DDCD}"/>
              </a:ext>
            </a:extLst>
          </p:cNvPr>
          <p:cNvSpPr txBox="1"/>
          <p:nvPr/>
        </p:nvSpPr>
        <p:spPr>
          <a:xfrm>
            <a:off x="1216562" y="3167542"/>
            <a:ext cx="9346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err="1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pair_mode</a:t>
            </a:r>
            <a:endParaRPr lang="en-GB" sz="1000" b="1">
              <a:highlight>
                <a:srgbClr val="C0C0C0"/>
              </a:highlight>
              <a:latin typeface="Roboto Mono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A8B62-E241-5EFB-679B-5C3FD8BF6379}"/>
              </a:ext>
            </a:extLst>
          </p:cNvPr>
          <p:cNvSpPr txBox="1"/>
          <p:nvPr/>
        </p:nvSpPr>
        <p:spPr>
          <a:xfrm>
            <a:off x="2310" y="1026968"/>
            <a:ext cx="9139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https://colab.research.google.com/github/sokrypton/ColabFold/blob/main/AlphaFold2.ipynb</a:t>
            </a:r>
            <a:endParaRPr lang="en-US" sz="1800">
              <a:solidFill>
                <a:schemeClr val="accent1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9FB45-FCC7-B7D4-B5F0-49D5FAE3D1E8}"/>
              </a:ext>
            </a:extLst>
          </p:cNvPr>
          <p:cNvSpPr txBox="1"/>
          <p:nvPr/>
        </p:nvSpPr>
        <p:spPr>
          <a:xfrm>
            <a:off x="1216562" y="2520996"/>
            <a:ext cx="9346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err="1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msa_mode</a:t>
            </a:r>
            <a:endParaRPr lang="en-GB" sz="1000" b="1">
              <a:highlight>
                <a:srgbClr val="C0C0C0"/>
              </a:highlight>
              <a:latin typeface="Roboto Mono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7DB70-06EF-FD31-4F96-21CAA50A19D5}"/>
              </a:ext>
            </a:extLst>
          </p:cNvPr>
          <p:cNvSpPr txBox="1"/>
          <p:nvPr/>
        </p:nvSpPr>
        <p:spPr>
          <a:xfrm>
            <a:off x="7607718" y="3218139"/>
            <a:ext cx="93770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err="1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num_relax</a:t>
            </a:r>
            <a:endParaRPr lang="en-US" sz="650">
              <a:highlight>
                <a:srgbClr val="C0C0C0"/>
              </a:highlight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AAAA5-C28F-E276-A782-8C9E8F6F2A42}"/>
              </a:ext>
            </a:extLst>
          </p:cNvPr>
          <p:cNvSpPr txBox="1"/>
          <p:nvPr/>
        </p:nvSpPr>
        <p:spPr>
          <a:xfrm>
            <a:off x="3467925" y="2977042"/>
            <a:ext cx="14311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err="1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pairing_strategy</a:t>
            </a:r>
            <a:endParaRPr lang="en-GB" sz="1000" b="1">
              <a:highlight>
                <a:srgbClr val="C0C0C0"/>
              </a:highlight>
              <a:latin typeface="Roboto Mono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95030-A640-81E9-2AF4-1FE43E2C0B00}"/>
              </a:ext>
            </a:extLst>
          </p:cNvPr>
          <p:cNvSpPr txBox="1"/>
          <p:nvPr/>
        </p:nvSpPr>
        <p:spPr>
          <a:xfrm>
            <a:off x="2151744" y="2642223"/>
            <a:ext cx="105587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err="1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max_msa</a:t>
            </a:r>
            <a:endParaRPr lang="en-US" sz="650">
              <a:highlight>
                <a:srgbClr val="C0C0C0"/>
              </a:highlight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BDF9D-F736-510A-EB55-0E98CFB37639}"/>
              </a:ext>
            </a:extLst>
          </p:cNvPr>
          <p:cNvSpPr txBox="1"/>
          <p:nvPr/>
        </p:nvSpPr>
        <p:spPr>
          <a:xfrm>
            <a:off x="4576289" y="2520996"/>
            <a:ext cx="14311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 err="1">
                <a:highlight>
                  <a:srgbClr val="C0C0C0"/>
                </a:highlight>
                <a:latin typeface="Roboto Mono"/>
                <a:ea typeface="Calibri"/>
                <a:cs typeface="Calibri"/>
              </a:rPr>
              <a:t>model_type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D3325-A830-A6DE-DC77-8C767D2CF57E}"/>
              </a:ext>
            </a:extLst>
          </p:cNvPr>
          <p:cNvSpPr txBox="1"/>
          <p:nvPr/>
        </p:nvSpPr>
        <p:spPr>
          <a:xfrm>
            <a:off x="-1" y="4857750"/>
            <a:ext cx="5372101" cy="192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>
                <a:ea typeface="Calibri"/>
                <a:cs typeface="Calibri"/>
              </a:rPr>
              <a:t>Fig. 1: AlphaFold produces highly accurate structures – </a:t>
            </a:r>
            <a:r>
              <a:rPr lang="en-US" sz="650">
                <a:ea typeface="Calibri"/>
                <a:cs typeface="Calibri"/>
              </a:rPr>
              <a:t>from </a:t>
            </a:r>
            <a:r>
              <a:rPr lang="en-US" sz="650" i="1">
                <a:ea typeface="Calibri"/>
                <a:cs typeface="Calibri"/>
              </a:rPr>
              <a:t>"Highly accurate protein structure prediction with AlphaFold" - </a:t>
            </a:r>
            <a:r>
              <a:rPr lang="en-US" sz="650">
                <a:ea typeface="Calibri"/>
                <a:cs typeface="Calibri"/>
              </a:rPr>
              <a:t>Nature, </a:t>
            </a:r>
            <a:r>
              <a:rPr lang="en-US" sz="650" b="1">
                <a:ea typeface="Calibri"/>
                <a:cs typeface="Calibri"/>
              </a:rPr>
              <a:t>596</a:t>
            </a:r>
            <a:r>
              <a:rPr lang="en-US" sz="650">
                <a:ea typeface="Calibri"/>
                <a:cs typeface="Calibri"/>
              </a:rPr>
              <a:t>, 583-89 (</a:t>
            </a:r>
            <a:r>
              <a:rPr lang="en-US" sz="650" u="sng">
                <a:ea typeface="Calibri"/>
                <a:cs typeface="Calibri"/>
              </a:rPr>
              <a:t>2021</a:t>
            </a:r>
            <a:r>
              <a:rPr lang="en-US" sz="650">
                <a:ea typeface="Calibri"/>
                <a:cs typeface="Calibri"/>
              </a:rPr>
              <a:t>). </a:t>
            </a:r>
            <a:r>
              <a:rPr lang="en-GB" sz="650">
                <a:ea typeface="Calibri"/>
                <a:cs typeface="Calibri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1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BEE32-98DE-86E3-5459-0DE63E8A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881636-45EE-34C4-E7B2-81EAAA5B5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3022" y="2168"/>
            <a:ext cx="7990109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Live Demo </a:t>
            </a:r>
            <a:r>
              <a:rPr lang="en-US" sz="2800" dirty="0">
                <a:latin typeface="Clancy"/>
                <a:ea typeface="+mn-ea"/>
                <a:cs typeface="+mn-cs"/>
              </a:rPr>
              <a:t>–</a:t>
            </a:r>
            <a:r>
              <a:rPr lang="en-US" sz="2800" dirty="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800" err="1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ProteinFold</a:t>
            </a:r>
            <a:r>
              <a:rPr lang="en-US" sz="28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800" dirty="0">
                <a:latin typeface="Clancy"/>
                <a:ea typeface="+mn-ea"/>
                <a:cs typeface="+mn-cs"/>
              </a:rPr>
              <a:t>terminal vs</a:t>
            </a:r>
            <a:r>
              <a:rPr lang="en-US" sz="2800" dirty="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 Web</a:t>
            </a:r>
            <a:endParaRPr lang="en-US" sz="2800">
              <a:solidFill>
                <a:srgbClr val="7030A0"/>
              </a:solidFill>
              <a:latin typeface="Clancy"/>
              <a:ea typeface="Calibri Light"/>
              <a:cs typeface="Calibri Light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43B9D6-3A8B-D24E-4433-76D216D5E6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579" y="528103"/>
            <a:ext cx="3003253" cy="4618182"/>
          </a:xfrm>
          <a:prstGeom prst="rect">
            <a:avLst/>
          </a:prstGeom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253F74AA-CD4C-7CA2-1980-97A7A1755C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18" y="568622"/>
            <a:ext cx="3792068" cy="2271585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18738A-3756-040B-1E5D-E2BEB82850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88593"/>
            <a:ext cx="6138583" cy="22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8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B299-2667-520E-8C7C-D87FAA734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5B31930-7FDD-5560-AF08-768F245D6C34}"/>
              </a:ext>
            </a:extLst>
          </p:cNvPr>
          <p:cNvSpPr txBox="1">
            <a:spLocks/>
          </p:cNvSpPr>
          <p:nvPr/>
        </p:nvSpPr>
        <p:spPr>
          <a:xfrm>
            <a:off x="903022" y="2168"/>
            <a:ext cx="7990109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Self-learning </a:t>
            </a:r>
            <a:r>
              <a:rPr lang="en-US" sz="2800" dirty="0">
                <a:latin typeface="Clancy"/>
                <a:ea typeface="+mn-ea"/>
                <a:cs typeface="+mn-cs"/>
              </a:rPr>
              <a:t>– spend </a:t>
            </a:r>
            <a:r>
              <a:rPr lang="en-US" sz="2800" dirty="0">
                <a:solidFill>
                  <a:schemeClr val="accent2">
                    <a:lumMod val="49000"/>
                  </a:schemeClr>
                </a:solidFill>
                <a:latin typeface="Clancy"/>
                <a:ea typeface="+mn-ea"/>
                <a:cs typeface="+mn-cs"/>
              </a:rPr>
              <a:t>3 </a:t>
            </a:r>
            <a:r>
              <a:rPr lang="en-US" sz="2800" dirty="0" err="1">
                <a:solidFill>
                  <a:schemeClr val="accent2">
                    <a:lumMod val="49000"/>
                  </a:schemeClr>
                </a:solidFill>
                <a:latin typeface="Clancy"/>
                <a:ea typeface="+mn-ea"/>
                <a:cs typeface="+mn-cs"/>
              </a:rPr>
              <a:t>hrs</a:t>
            </a:r>
            <a:r>
              <a:rPr lang="en-US" sz="2800" dirty="0">
                <a:latin typeface="Clancy"/>
                <a:ea typeface="+mn-ea"/>
                <a:cs typeface="+mn-cs"/>
              </a:rPr>
              <a:t> with the pros!</a:t>
            </a:r>
            <a:endParaRPr lang="en-US" sz="2800">
              <a:solidFill>
                <a:srgbClr val="7030A0"/>
              </a:solidFill>
              <a:ea typeface="Calibri Ligh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84DBF-474F-A243-87DF-8C9471E7B148}"/>
              </a:ext>
            </a:extLst>
          </p:cNvPr>
          <p:cNvSpPr txBox="1"/>
          <p:nvPr/>
        </p:nvSpPr>
        <p:spPr>
          <a:xfrm>
            <a:off x="833582" y="634423"/>
            <a:ext cx="8308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https://www.ebi.ac.uk/training/online/courses/alphafold/</a:t>
            </a:r>
            <a:endParaRPr lang="en-US">
              <a:solidFill>
                <a:schemeClr val="accent1"/>
              </a:solidFill>
              <a:ea typeface="+mn-lt"/>
              <a:cs typeface="+mn-lt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EF0A39-6C69-C1ED-3DAF-99E79971C9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3153" y="1108364"/>
            <a:ext cx="5634559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8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CB0BA-6364-D7FB-39D0-BBE65CE4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5B04B-B6C6-CA57-8B3C-514D8B9F2E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2295" y="152259"/>
            <a:ext cx="8178367" cy="80021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5000" dirty="0">
                <a:latin typeface="Clancy"/>
                <a:ea typeface="+mn-ea"/>
                <a:cs typeface="+mn-cs"/>
              </a:rPr>
              <a:t>A brief history..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5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E01D9-6DAA-53B4-DC8C-943FF5C40AF8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9144655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>
                <a:latin typeface="Clancy"/>
                <a:ea typeface="+mn-ea"/>
                <a:cs typeface="+mn-cs"/>
              </a:rPr>
              <a:t>Models in Chemical Biology - </a:t>
            </a:r>
            <a:r>
              <a:rPr lang="en-US" sz="22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function 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Clancy"/>
                <a:ea typeface="+mn-ea"/>
                <a:cs typeface="+mn-cs"/>
              </a:rPr>
              <a:t>follows </a:t>
            </a:r>
            <a:r>
              <a:rPr lang="en-US" sz="22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chemical form</a:t>
            </a:r>
            <a:endParaRPr lang="en-US" sz="220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5" name="Picture 4" descr="A book cover with a white background&#10;&#10;Description automatically generated">
            <a:extLst>
              <a:ext uri="{FF2B5EF4-FFF2-40B4-BE49-F238E27FC236}">
                <a16:creationId xmlns:a16="http://schemas.microsoft.com/office/drawing/2014/main" id="{58477F0E-7B8D-69BE-8B70-05BE9235E5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10" y="583760"/>
            <a:ext cx="1157495" cy="1839191"/>
          </a:xfrm>
          <a:prstGeom prst="rect">
            <a:avLst/>
          </a:prstGeom>
        </p:spPr>
      </p:pic>
      <p:pic>
        <p:nvPicPr>
          <p:cNvPr id="6" name="Picture 5" descr="A person pointing at a model of a structure&#10;&#10;Description automatically generated">
            <a:extLst>
              <a:ext uri="{FF2B5EF4-FFF2-40B4-BE49-F238E27FC236}">
                <a16:creationId xmlns:a16="http://schemas.microsoft.com/office/drawing/2014/main" id="{00462D3D-58F4-21CA-757E-214B632B43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573" y="587808"/>
            <a:ext cx="2447925" cy="2466975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9E1622AB-D7F8-1308-0855-71E1B80FF28A}"/>
              </a:ext>
            </a:extLst>
          </p:cNvPr>
          <p:cNvSpPr txBox="1"/>
          <p:nvPr/>
        </p:nvSpPr>
        <p:spPr>
          <a:xfrm>
            <a:off x="3535527" y="3100499"/>
            <a:ext cx="24047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900">
                <a:latin typeface="Roboto Mono"/>
                <a:ea typeface="Roboto Mono"/>
              </a:rPr>
              <a:t>Watson &amp; Crick's DNA  double-helix model </a:t>
            </a:r>
            <a:r>
              <a:rPr lang="en-AU" sz="900" b="1">
                <a:latin typeface="Roboto Mono"/>
                <a:ea typeface="Roboto Mono"/>
                <a:cs typeface="+mn-lt"/>
              </a:rPr>
              <a:t>1953</a:t>
            </a:r>
            <a:endParaRPr lang="en-US" err="1">
              <a:cs typeface="Calibri" panose="020F0502020204030204"/>
            </a:endParaRPr>
          </a:p>
        </p:txBody>
      </p:sp>
      <p:pic>
        <p:nvPicPr>
          <p:cNvPr id="8" name="Picture 7" descr="A circular object with a circle in the center&#10;&#10;Description automatically generated">
            <a:extLst>
              <a:ext uri="{FF2B5EF4-FFF2-40B4-BE49-F238E27FC236}">
                <a16:creationId xmlns:a16="http://schemas.microsoft.com/office/drawing/2014/main" id="{55ADD871-DEFE-4E83-CB4F-E7BDAB3C0B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351" y="2177912"/>
            <a:ext cx="1568134" cy="1514476"/>
          </a:xfrm>
          <a:prstGeom prst="rect">
            <a:avLst/>
          </a:prstGeom>
        </p:spPr>
      </p:pic>
      <p:pic>
        <p:nvPicPr>
          <p:cNvPr id="9" name="Picture 8" descr="A person and person in a lab&#10;&#10;Description automatically generated">
            <a:extLst>
              <a:ext uri="{FF2B5EF4-FFF2-40B4-BE49-F238E27FC236}">
                <a16:creationId xmlns:a16="http://schemas.microsoft.com/office/drawing/2014/main" id="{A1B9C430-9632-F7FE-539C-E0D05CDD0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631" y="587029"/>
            <a:ext cx="2049946" cy="1509506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A3DFA051-A51D-3FBD-8FF2-5D603AEDDA4B}"/>
              </a:ext>
            </a:extLst>
          </p:cNvPr>
          <p:cNvSpPr txBox="1"/>
          <p:nvPr/>
        </p:nvSpPr>
        <p:spPr>
          <a:xfrm>
            <a:off x="1212574" y="375326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900">
                <a:latin typeface="Roboto Mono"/>
              </a:rPr>
              <a:t>Wilkins &amp; Fraklin's X-ray diffraction images of DNA </a:t>
            </a:r>
            <a:r>
              <a:rPr lang="en-AU" sz="900" b="1">
                <a:latin typeface="Roboto Mono"/>
              </a:rPr>
              <a:t>1953</a:t>
            </a:r>
            <a:endParaRPr lang="en-AU" sz="900">
              <a:latin typeface="Roboto Mono"/>
              <a:ea typeface="Roboto Mono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29CB36CC-5C41-548F-8F9C-D62C032163D4}"/>
              </a:ext>
            </a:extLst>
          </p:cNvPr>
          <p:cNvSpPr txBox="1"/>
          <p:nvPr/>
        </p:nvSpPr>
        <p:spPr>
          <a:xfrm>
            <a:off x="-67089" y="2423905"/>
            <a:ext cx="1917009" cy="5078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900">
                <a:latin typeface="Roboto Mono"/>
                <a:ea typeface="+mn-lt"/>
                <a:cs typeface="+mn-lt"/>
              </a:rPr>
              <a:t>Schrödinger </a:t>
            </a:r>
            <a:r>
              <a:rPr lang="en-AU" sz="900">
                <a:latin typeface="Roboto Mono"/>
                <a:ea typeface="Roboto Mono"/>
                <a:cs typeface="+mn-lt"/>
              </a:rPr>
              <a:t>speculates on</a:t>
            </a:r>
            <a:endParaRPr lang="en-GB" sz="900">
              <a:latin typeface="Roboto Mono"/>
              <a:ea typeface="Roboto Mono"/>
              <a:cs typeface="+mn-lt"/>
            </a:endParaRPr>
          </a:p>
          <a:p>
            <a:pPr algn="ctr"/>
            <a:r>
              <a:rPr lang="en-AU" sz="900">
                <a:latin typeface="Roboto Mono"/>
                <a:ea typeface="Roboto Mono"/>
                <a:cs typeface="+mn-lt"/>
              </a:rPr>
              <a:t>the molecules of life </a:t>
            </a:r>
            <a:r>
              <a:rPr lang="en-AU" sz="900" b="1">
                <a:latin typeface="Roboto Mono"/>
                <a:ea typeface="Roboto Mono"/>
                <a:cs typeface="+mn-lt"/>
              </a:rPr>
              <a:t>1944</a:t>
            </a:r>
            <a:endParaRPr lang="en-AU" sz="900" b="1">
              <a:latin typeface="Roboto Mono"/>
              <a:ea typeface="Roboto Mono"/>
              <a:cs typeface="Calibri"/>
            </a:endParaRPr>
          </a:p>
        </p:txBody>
      </p:sp>
      <p:pic>
        <p:nvPicPr>
          <p:cNvPr id="12" name="Picture 11" descr="Men in suits holding a model&#10;&#10;Description automatically generated">
            <a:extLst>
              <a:ext uri="{FF2B5EF4-FFF2-40B4-BE49-F238E27FC236}">
                <a16:creationId xmlns:a16="http://schemas.microsoft.com/office/drawing/2014/main" id="{FCDEDB51-A29E-586E-983C-3A6D8769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724" y="584544"/>
            <a:ext cx="2381250" cy="2085975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3EC43748-AD57-E549-6937-076D47509094}"/>
              </a:ext>
            </a:extLst>
          </p:cNvPr>
          <p:cNvSpPr txBox="1"/>
          <p:nvPr/>
        </p:nvSpPr>
        <p:spPr>
          <a:xfrm>
            <a:off x="6051688" y="2672384"/>
            <a:ext cx="2513358" cy="5078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900">
                <a:latin typeface="Roboto Mono"/>
              </a:rPr>
              <a:t>Perutz &amp; Kendrew's model of the 3D structure of a protein (myoglobin) </a:t>
            </a:r>
            <a:r>
              <a:rPr lang="en-AU" sz="900" b="1">
                <a:latin typeface="Roboto Mono"/>
              </a:rPr>
              <a:t>1957 </a:t>
            </a:r>
            <a:r>
              <a:rPr lang="en-GB" sz="900" b="1">
                <a:latin typeface="Roboto Mono"/>
                <a:ea typeface="Roboto Mono"/>
              </a:rPr>
              <a:t>​</a:t>
            </a:r>
            <a:endParaRPr lang="en-GB">
              <a:cs typeface="Calibri" panose="020F0502020204030204"/>
            </a:endParaRPr>
          </a:p>
        </p:txBody>
      </p:sp>
      <p:pic>
        <p:nvPicPr>
          <p:cNvPr id="14" name="Picture 13" descr="A graph paper with a diagram&#10;&#10;Description automatically generated">
            <a:extLst>
              <a:ext uri="{FF2B5EF4-FFF2-40B4-BE49-F238E27FC236}">
                <a16:creationId xmlns:a16="http://schemas.microsoft.com/office/drawing/2014/main" id="{6A146747-5100-4863-5D41-617E7260E7D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517" y="3265005"/>
            <a:ext cx="1564447" cy="1880980"/>
          </a:xfrm>
          <a:prstGeom prst="rect">
            <a:avLst/>
          </a:prstGeom>
        </p:spPr>
      </p:pic>
      <p:pic>
        <p:nvPicPr>
          <p:cNvPr id="15" name="Picture 14" descr="A person sitting at a table with a model of a molecule&#10;&#10;Description automatically generated">
            <a:extLst>
              <a:ext uri="{FF2B5EF4-FFF2-40B4-BE49-F238E27FC236}">
                <a16:creationId xmlns:a16="http://schemas.microsoft.com/office/drawing/2014/main" id="{75F5AF48-FD3F-B84D-5D6E-4873D22BABA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866" y="3588026"/>
            <a:ext cx="2123843" cy="1557960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A4AF4005-6543-BD9D-6A35-8BD3E568FEEF}"/>
              </a:ext>
            </a:extLst>
          </p:cNvPr>
          <p:cNvSpPr txBox="1"/>
          <p:nvPr/>
        </p:nvSpPr>
        <p:spPr>
          <a:xfrm>
            <a:off x="2206487" y="4765811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900">
                <a:latin typeface="Roboto Mono"/>
              </a:rPr>
              <a:t>Kathleen Lonsdale resolves the structure of benzene </a:t>
            </a:r>
            <a:r>
              <a:rPr lang="en-AU" sz="900" b="1">
                <a:latin typeface="Roboto Mono"/>
              </a:rPr>
              <a:t>1924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3122E-F7E1-5972-9541-54D8281EF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7EF883-C42E-35DC-569D-0626775AC9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640" y="-1082"/>
            <a:ext cx="8042064" cy="52322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Deep Learning</a:t>
            </a:r>
            <a:r>
              <a:rPr lang="en-US" sz="3200" dirty="0">
                <a:latin typeface="Clancy"/>
                <a:ea typeface="+mn-ea"/>
                <a:cs typeface="+mn-cs"/>
              </a:rPr>
              <a:t> trained on </a:t>
            </a:r>
            <a:r>
              <a:rPr lang="en-US" sz="32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experimental data </a:t>
            </a:r>
            <a:endParaRPr lang="en-US" sz="3200" dirty="0">
              <a:solidFill>
                <a:schemeClr val="accent6">
                  <a:lumMod val="76000"/>
                </a:schemeClr>
              </a:solidFill>
              <a:latin typeface="Clanc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9A2DD-A181-831C-F234-3D1EC5F05EB3}"/>
              </a:ext>
            </a:extLst>
          </p:cNvPr>
          <p:cNvSpPr txBox="1"/>
          <p:nvPr/>
        </p:nvSpPr>
        <p:spPr>
          <a:xfrm>
            <a:off x="113334" y="4369569"/>
            <a:ext cx="220420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AU" sz="900"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2" name="Picture 1" descr="A diagram of a cell&#10;&#10;Description automatically generated">
            <a:extLst>
              <a:ext uri="{FF2B5EF4-FFF2-40B4-BE49-F238E27FC236}">
                <a16:creationId xmlns:a16="http://schemas.microsoft.com/office/drawing/2014/main" id="{95CA6170-045C-3965-148B-4F9B87D4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79"/>
          <a:stretch/>
        </p:blipFill>
        <p:spPr>
          <a:xfrm>
            <a:off x="2406788" y="2540487"/>
            <a:ext cx="3406874" cy="1542517"/>
          </a:xfrm>
          <a:prstGeom prst="ellipse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F1D5D8B4-9243-EB5F-A31D-3E03A18C3A16}"/>
              </a:ext>
            </a:extLst>
          </p:cNvPr>
          <p:cNvSpPr txBox="1"/>
          <p:nvPr/>
        </p:nvSpPr>
        <p:spPr>
          <a:xfrm>
            <a:off x="2702273" y="3122367"/>
            <a:ext cx="281631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00" b="1" dirty="0">
                <a:solidFill>
                  <a:schemeClr val="accent2">
                    <a:lumMod val="76000"/>
                  </a:schemeClr>
                </a:solidFill>
                <a:latin typeface="Roboto Mono"/>
              </a:rPr>
              <a:t>via computer</a:t>
            </a:r>
            <a:endParaRPr lang="en-US" sz="650">
              <a:solidFill>
                <a:schemeClr val="accent2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23144-00F5-E649-D7AD-B68260107D2C}"/>
              </a:ext>
            </a:extLst>
          </p:cNvPr>
          <p:cNvSpPr txBox="1"/>
          <p:nvPr/>
        </p:nvSpPr>
        <p:spPr>
          <a:xfrm>
            <a:off x="5803900" y="1906751"/>
            <a:ext cx="3329223" cy="663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 dirty="0">
                <a:latin typeface="Roboto Mono"/>
                <a:ea typeface="Roboto Mono"/>
              </a:rPr>
              <a:t>To modelled </a:t>
            </a:r>
            <a:br>
              <a:rPr lang="en-AU" sz="1800" b="1" dirty="0">
                <a:latin typeface="Roboto Mono"/>
                <a:ea typeface="Roboto Mono"/>
              </a:rPr>
            </a:br>
            <a:r>
              <a:rPr lang="en-AU" sz="1800" b="1" dirty="0">
                <a:latin typeface="Roboto Mono"/>
                <a:ea typeface="Roboto Mono"/>
              </a:rPr>
              <a:t>structure prediction</a:t>
            </a:r>
            <a:endParaRPr lang="en-US" dirty="0"/>
          </a:p>
        </p:txBody>
      </p:sp>
      <p:pic>
        <p:nvPicPr>
          <p:cNvPr id="10" name="Picture 9" descr="A close-up of a machine&#10;&#10;AI-generated content may be incorrect.">
            <a:extLst>
              <a:ext uri="{FF2B5EF4-FFF2-40B4-BE49-F238E27FC236}">
                <a16:creationId xmlns:a16="http://schemas.microsoft.com/office/drawing/2014/main" id="{3C7969BB-DC36-73A1-6BB6-C7B2A7572A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18102" y="3390070"/>
            <a:ext cx="2445775" cy="1390343"/>
          </a:xfrm>
          <a:prstGeom prst="rect">
            <a:avLst/>
          </a:prstGeom>
        </p:spPr>
      </p:pic>
      <p:pic>
        <p:nvPicPr>
          <p:cNvPr id="11" name="Picture 10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0B6E7F69-F4D5-E4C4-6CD4-50DC2E12DD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750" y="3564639"/>
            <a:ext cx="1516085" cy="1545256"/>
          </a:xfrm>
          <a:prstGeom prst="ellipse">
            <a:avLst/>
          </a:prstGeom>
        </p:spPr>
      </p:pic>
      <p:pic>
        <p:nvPicPr>
          <p:cNvPr id="12" name="Picture 11" descr="A large white machine with a monitor and a keyboard&#10;&#10;AI-generated content may be incorrect.">
            <a:extLst>
              <a:ext uri="{FF2B5EF4-FFF2-40B4-BE49-F238E27FC236}">
                <a16:creationId xmlns:a16="http://schemas.microsoft.com/office/drawing/2014/main" id="{C033CB3C-A6DD-A6F4-74A0-6FC9F318CF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8" y="1181066"/>
            <a:ext cx="2109161" cy="1539363"/>
          </a:xfrm>
          <a:prstGeom prst="ellipse">
            <a:avLst/>
          </a:prstGeom>
        </p:spPr>
      </p:pic>
      <p:pic>
        <p:nvPicPr>
          <p:cNvPr id="15" name="Picture 14" descr="A colorful background with black letters&#10;&#10;AI-generated content may be incorrect.">
            <a:extLst>
              <a:ext uri="{FF2B5EF4-FFF2-40B4-BE49-F238E27FC236}">
                <a16:creationId xmlns:a16="http://schemas.microsoft.com/office/drawing/2014/main" id="{151613AE-D79D-A229-D07B-6145227706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70" y="1949180"/>
            <a:ext cx="2213162" cy="1208555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677C44-746A-DB22-AEDD-631E4BE8B4C6}"/>
              </a:ext>
            </a:extLst>
          </p:cNvPr>
          <p:cNvSpPr txBox="1"/>
          <p:nvPr/>
        </p:nvSpPr>
        <p:spPr>
          <a:xfrm>
            <a:off x="401626" y="130069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 dirty="0">
                <a:solidFill>
                  <a:schemeClr val="accent6">
                    <a:lumMod val="76000"/>
                  </a:schemeClr>
                </a:solidFill>
                <a:latin typeface="Roboto Mono"/>
              </a:rPr>
              <a:t>From</a:t>
            </a:r>
            <a:r>
              <a:rPr lang="en-AU" sz="1800" b="1">
                <a:solidFill>
                  <a:schemeClr val="accent6">
                    <a:lumMod val="76000"/>
                  </a:schemeClr>
                </a:solidFill>
                <a:latin typeface="Roboto Mono"/>
                <a:ea typeface="Roboto Mono"/>
              </a:rPr>
              <a:t> genetic sequence</a:t>
            </a:r>
            <a:endParaRPr lang="en-US" sz="650">
              <a:solidFill>
                <a:schemeClr val="accent6">
                  <a:lumMod val="76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C75F73-C876-3E89-57D8-03EBFD60BC71}"/>
              </a:ext>
            </a:extLst>
          </p:cNvPr>
          <p:cNvSpPr txBox="1"/>
          <p:nvPr/>
        </p:nvSpPr>
        <p:spPr>
          <a:xfrm>
            <a:off x="401674" y="343736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 dirty="0">
                <a:solidFill>
                  <a:schemeClr val="accent6">
                    <a:lumMod val="76000"/>
                  </a:schemeClr>
                </a:solidFill>
                <a:latin typeface="Roboto Mono"/>
              </a:rPr>
              <a:t>From</a:t>
            </a:r>
            <a:r>
              <a:rPr lang="en-AU" sz="1800" b="1">
                <a:solidFill>
                  <a:schemeClr val="accent6">
                    <a:lumMod val="76000"/>
                  </a:schemeClr>
                </a:solidFill>
                <a:latin typeface="Roboto Mono"/>
                <a:ea typeface="Roboto Mono"/>
              </a:rPr>
              <a:t> protein</a:t>
            </a:r>
            <a:endParaRPr lang="en-US">
              <a:solidFill>
                <a:schemeClr val="accent6">
                  <a:lumMod val="76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AU" sz="1800" b="1" dirty="0">
                <a:solidFill>
                  <a:schemeClr val="accent6">
                    <a:lumMod val="76000"/>
                  </a:schemeClr>
                </a:solidFill>
                <a:latin typeface="Roboto Mono"/>
                <a:ea typeface="Roboto Mono"/>
              </a:rPr>
              <a:t>structure</a:t>
            </a:r>
          </a:p>
        </p:txBody>
      </p:sp>
      <p:pic>
        <p:nvPicPr>
          <p:cNvPr id="3" name="Picture 2" descr="A screenshot of a cell&#10;&#10;AI-generated content may be incorrect.">
            <a:extLst>
              <a:ext uri="{FF2B5EF4-FFF2-40B4-BE49-F238E27FC236}">
                <a16:creationId xmlns:a16="http://schemas.microsoft.com/office/drawing/2014/main" id="{2BD99D9A-E1D1-91A9-9F47-EE49BD05D6F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4681" y="2514022"/>
            <a:ext cx="3319321" cy="1656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CC181-1732-AC0D-9D35-7C62A917CF2D}"/>
              </a:ext>
            </a:extLst>
          </p:cNvPr>
          <p:cNvSpPr txBox="1"/>
          <p:nvPr/>
        </p:nvSpPr>
        <p:spPr>
          <a:xfrm>
            <a:off x="5826991" y="4178877"/>
            <a:ext cx="3303154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 dirty="0"/>
              <a:t>Source: </a:t>
            </a:r>
            <a:r>
              <a:rPr lang="en-US" sz="650" dirty="0">
                <a:hlinkClick r:id="rId8"/>
              </a:rPr>
              <a:t>https://www.ebi.ac.uk/training/online/courses/alphafold/inputs-and-outputs/evaluating-alphafolds-predicted-structures-using-confidence-scores/plddt-understanding-local-confidence/</a:t>
            </a:r>
            <a:endParaRPr lang="en-US" sz="650" dirty="0"/>
          </a:p>
        </p:txBody>
      </p:sp>
    </p:spTree>
    <p:extLst>
      <p:ext uri="{BB962C8B-B14F-4D97-AF65-F5344CB8AC3E}">
        <p14:creationId xmlns:p14="http://schemas.microsoft.com/office/powerpoint/2010/main" val="257564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2D516F4F-F0C1-994F-83C8-B6DC8CFDAD36}"/>
              </a:ext>
            </a:extLst>
          </p:cNvPr>
          <p:cNvSpPr txBox="1"/>
          <p:nvPr/>
        </p:nvSpPr>
        <p:spPr>
          <a:xfrm>
            <a:off x="3849501" y="3889915"/>
            <a:ext cx="4374610" cy="12080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50">
                <a:latin typeface="Roboto Mono"/>
                <a:ea typeface="Roboto Mono"/>
              </a:rPr>
              <a:t>Compute power – Moore's law +</a:t>
            </a:r>
            <a:br>
              <a:rPr lang="en-US" sz="1450">
                <a:latin typeface="Roboto Mono"/>
                <a:ea typeface="Roboto Mono"/>
              </a:rPr>
            </a:br>
            <a:r>
              <a:rPr lang="en-US" sz="1450">
                <a:latin typeface="Roboto Mono"/>
                <a:ea typeface="Roboto Mono"/>
              </a:rPr>
              <a:t>DNA Sequencing – super-Moore's law + </a:t>
            </a:r>
            <a:endParaRPr lang="en-US">
              <a:latin typeface="Calibri" panose="020F0502020204030204"/>
              <a:ea typeface="Roboto Mono"/>
              <a:cs typeface="Calibri" panose="020F0502020204030204"/>
            </a:endParaRPr>
          </a:p>
          <a:p>
            <a:r>
              <a:rPr lang="en-US" sz="1450">
                <a:latin typeface="Roboto Mono"/>
                <a:ea typeface="Roboto Mono"/>
              </a:rPr>
              <a:t>Deep Learning – context scaling laws</a:t>
            </a:r>
          </a:p>
          <a:p>
            <a:pPr algn="ctr"/>
            <a:r>
              <a:rPr lang="en-US" sz="1450">
                <a:latin typeface="Roboto Mono"/>
                <a:ea typeface="Roboto Mono"/>
              </a:rPr>
              <a:t>=</a:t>
            </a:r>
          </a:p>
          <a:p>
            <a:r>
              <a:rPr lang="en-US" sz="1450">
                <a:latin typeface="Roboto Mono"/>
                <a:ea typeface="Roboto Mono"/>
              </a:rPr>
              <a:t> </a:t>
            </a:r>
            <a:r>
              <a:rPr lang="en-US" sz="1450" err="1">
                <a:latin typeface="Roboto Mono"/>
                <a:ea typeface="Roboto Mono"/>
              </a:rPr>
              <a:t>Comp.Struct.Bio</a:t>
            </a:r>
            <a:r>
              <a:rPr lang="en-US" sz="1450">
                <a:latin typeface="Roboto Mono"/>
                <a:ea typeface="Roboto Mono"/>
              </a:rPr>
              <a:t>. - </a:t>
            </a:r>
            <a:r>
              <a:rPr lang="en-US" sz="1450" b="1">
                <a:latin typeface="Roboto Mono"/>
                <a:ea typeface="Roboto Mono"/>
              </a:rPr>
              <a:t>1000x</a:t>
            </a:r>
            <a:r>
              <a:rPr lang="en-US" sz="1450">
                <a:latin typeface="Roboto Mono"/>
                <a:ea typeface="Roboto Mono"/>
              </a:rPr>
              <a:t> in 2 years</a:t>
            </a:r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1A7BC11-A041-0582-B7CA-7897F62DB707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76808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olidFill>
                  <a:srgbClr val="C00000"/>
                </a:solidFill>
                <a:latin typeface="Clancy"/>
                <a:ea typeface="+mn-ea"/>
                <a:cs typeface="+mn-cs"/>
              </a:rPr>
              <a:t>X-rays</a:t>
            </a:r>
            <a:r>
              <a:rPr lang="en-US" sz="2400">
                <a:latin typeface="Clancy"/>
                <a:ea typeface="+mn-ea"/>
                <a:cs typeface="+mn-cs"/>
              </a:rPr>
              <a:t> ruled 20</a:t>
            </a:r>
            <a:r>
              <a:rPr lang="en-US" sz="2400" baseline="30000">
                <a:latin typeface="Clancy"/>
                <a:ea typeface="+mn-ea"/>
                <a:cs typeface="+mn-cs"/>
              </a:rPr>
              <a:t>th</a:t>
            </a:r>
            <a:r>
              <a:rPr lang="en-US" sz="2400">
                <a:latin typeface="Clancy"/>
                <a:ea typeface="+mn-ea"/>
                <a:cs typeface="+mn-cs"/>
              </a:rPr>
              <a:t>C – </a:t>
            </a:r>
            <a:r>
              <a:rPr lang="en-US" sz="2400" err="1">
                <a:solidFill>
                  <a:srgbClr val="EBC34B"/>
                </a:solidFill>
                <a:latin typeface="Clancy"/>
                <a:ea typeface="+mn-ea"/>
                <a:cs typeface="+mn-cs"/>
              </a:rPr>
              <a:t>CryoEM</a:t>
            </a:r>
            <a:r>
              <a:rPr lang="en-US" sz="2400">
                <a:solidFill>
                  <a:srgbClr val="EBC34B"/>
                </a:solidFill>
                <a:latin typeface="Clancy"/>
                <a:ea typeface="+mn-ea"/>
                <a:cs typeface="+mn-cs"/>
              </a:rPr>
              <a:t> </a:t>
            </a:r>
            <a:r>
              <a:rPr lang="en-US" sz="2400">
                <a:latin typeface="Clancy"/>
                <a:ea typeface="+mn-ea"/>
                <a:cs typeface="+mn-cs"/>
              </a:rPr>
              <a:t>&amp; </a:t>
            </a:r>
            <a:r>
              <a:rPr lang="en-US" sz="2400">
                <a:solidFill>
                  <a:srgbClr val="0070C0"/>
                </a:solidFill>
                <a:latin typeface="Clancy"/>
                <a:ea typeface="+mn-ea"/>
                <a:cs typeface="+mn-cs"/>
              </a:rPr>
              <a:t>Calcs </a:t>
            </a:r>
            <a:r>
              <a:rPr lang="en-US" sz="2400">
                <a:latin typeface="Clancy"/>
                <a:ea typeface="+mn-ea"/>
                <a:cs typeface="+mn-cs"/>
              </a:rPr>
              <a:t>the 21</a:t>
            </a:r>
            <a:r>
              <a:rPr lang="en-US" sz="2400" baseline="30000">
                <a:latin typeface="Clancy"/>
                <a:ea typeface="+mn-ea"/>
                <a:cs typeface="+mn-cs"/>
              </a:rPr>
              <a:t>st</a:t>
            </a:r>
            <a:r>
              <a:rPr lang="en-US" sz="2400">
                <a:latin typeface="Clancy"/>
                <a:ea typeface="+mn-ea"/>
                <a:cs typeface="+mn-cs"/>
              </a:rPr>
              <a:t> </a:t>
            </a:r>
            <a:endParaRPr lang="en-US" sz="2400">
              <a:solidFill>
                <a:schemeClr val="accent6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ACB2E0B1-2824-4039-B371-09D065DE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0708" y="527109"/>
            <a:ext cx="3056588" cy="248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6A394-869B-2A99-37CA-5BEAE4E99F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46" y="537048"/>
            <a:ext cx="4507787" cy="3086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CB9A7E-374D-04B1-342A-EF23E86B0D82}"/>
              </a:ext>
            </a:extLst>
          </p:cNvPr>
          <p:cNvSpPr/>
          <p:nvPr/>
        </p:nvSpPr>
        <p:spPr>
          <a:xfrm>
            <a:off x="921803" y="772425"/>
            <a:ext cx="863461" cy="130450"/>
          </a:xfrm>
          <a:prstGeom prst="rect">
            <a:avLst/>
          </a:prstGeom>
          <a:solidFill>
            <a:srgbClr val="7030A0">
              <a:alpha val="22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ADE9E5-69C4-2E27-395D-F6CEE5D0D9D8}"/>
              </a:ext>
            </a:extLst>
          </p:cNvPr>
          <p:cNvCxnSpPr/>
          <p:nvPr/>
        </p:nvCxnSpPr>
        <p:spPr>
          <a:xfrm>
            <a:off x="1797738" y="871249"/>
            <a:ext cx="3976895" cy="16536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7FEF16-1EF4-5998-C211-D2D7A1C4E4E2}"/>
              </a:ext>
            </a:extLst>
          </p:cNvPr>
          <p:cNvSpPr txBox="1"/>
          <p:nvPr/>
        </p:nvSpPr>
        <p:spPr>
          <a:xfrm>
            <a:off x="1037968" y="361744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u="sng">
                <a:solidFill>
                  <a:srgbClr val="0563C1"/>
                </a:solidFill>
                <a:cs typeface="Segoe UI"/>
                <a:hlinkClick r:id="rId5"/>
              </a:rPr>
              <a:t>Protein Data Bank</a:t>
            </a:r>
            <a:r>
              <a:rPr lang="en-GB" sz="2000"/>
              <a:t> (</a:t>
            </a:r>
            <a:r>
              <a:rPr lang="en-GB" sz="2000" b="1"/>
              <a:t>PDB</a:t>
            </a:r>
            <a:r>
              <a:rPr lang="en-GB" sz="2000"/>
              <a:t>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7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CDD444-3074-761D-FE80-1DEB1BAE4CE2}"/>
              </a:ext>
            </a:extLst>
          </p:cNvPr>
          <p:cNvSpPr txBox="1"/>
          <p:nvPr/>
        </p:nvSpPr>
        <p:spPr>
          <a:xfrm>
            <a:off x="861374" y="-1768"/>
            <a:ext cx="82814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6000"/>
                  </a:schemeClr>
                </a:solidFill>
                <a:latin typeface="Clancy"/>
              </a:rPr>
              <a:t>AlphaFold2</a:t>
            </a:r>
            <a:r>
              <a:rPr lang="en-US" sz="2800" b="1" dirty="0">
                <a:solidFill>
                  <a:schemeClr val="accent6">
                    <a:lumMod val="76000"/>
                  </a:schemeClr>
                </a:solidFill>
                <a:latin typeface="Clancy"/>
              </a:rPr>
              <a:t> </a:t>
            </a:r>
            <a:br>
              <a:rPr lang="en-US" sz="2800" b="1" dirty="0">
                <a:latin typeface="Clancy"/>
              </a:rPr>
            </a:br>
            <a:r>
              <a:rPr lang="en-US" sz="2000" dirty="0">
                <a:latin typeface="Clancy"/>
              </a:rPr>
              <a:t>A leap forward in computational prediction accuracy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6" name="Picture 5" descr="A diagram of a cell&#10;&#10;AI-generated content may be incorrect.">
            <a:extLst>
              <a:ext uri="{FF2B5EF4-FFF2-40B4-BE49-F238E27FC236}">
                <a16:creationId xmlns:a16="http://schemas.microsoft.com/office/drawing/2014/main" id="{201A3A94-A393-8BCF-791E-20C97E6D60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4"/>
          <a:stretch/>
        </p:blipFill>
        <p:spPr>
          <a:xfrm>
            <a:off x="51369" y="1351819"/>
            <a:ext cx="5818482" cy="3789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B7575-FFD6-A596-0F32-82F8468A5404}"/>
              </a:ext>
            </a:extLst>
          </p:cNvPr>
          <p:cNvSpPr txBox="1"/>
          <p:nvPr/>
        </p:nvSpPr>
        <p:spPr>
          <a:xfrm>
            <a:off x="1178" y="1141232"/>
            <a:ext cx="664354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/>
              <a:t>Fig. 1: AlphaFold produces highly accurate structures – </a:t>
            </a:r>
            <a:r>
              <a:rPr lang="en-US" sz="650"/>
              <a:t>from </a:t>
            </a:r>
            <a:r>
              <a:rPr lang="en-US" sz="650" i="1"/>
              <a:t>"Highly accurate protein structure prediction with AlphaFold" - </a:t>
            </a:r>
            <a:r>
              <a:rPr lang="en-US" sz="650"/>
              <a:t>Nature, </a:t>
            </a:r>
            <a:r>
              <a:rPr lang="en-US" sz="650" b="1"/>
              <a:t>596</a:t>
            </a:r>
            <a:r>
              <a:rPr lang="en-US" sz="650"/>
              <a:t>, 583-89 (</a:t>
            </a:r>
            <a:r>
              <a:rPr lang="en-US" sz="650" u="sng"/>
              <a:t>2021</a:t>
            </a:r>
            <a:r>
              <a:rPr lang="en-US" sz="650"/>
              <a:t>). </a:t>
            </a:r>
            <a:endParaRPr lang="en-US" sz="650">
              <a:ea typeface="Calibri"/>
              <a:cs typeface="Calibri"/>
            </a:endParaRPr>
          </a:p>
          <a:p>
            <a:endParaRPr lang="en-US" sz="650" b="1">
              <a:ea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0F9A0-4CB2-057A-F244-659C7AD29191}"/>
              </a:ext>
            </a:extLst>
          </p:cNvPr>
          <p:cNvSpPr/>
          <p:nvPr/>
        </p:nvSpPr>
        <p:spPr>
          <a:xfrm>
            <a:off x="994" y="1353522"/>
            <a:ext cx="1477981" cy="180176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A1F722-7ADC-FEA9-5976-B23F8DE92C44}"/>
              </a:ext>
            </a:extLst>
          </p:cNvPr>
          <p:cNvSpPr/>
          <p:nvPr/>
        </p:nvSpPr>
        <p:spPr>
          <a:xfrm>
            <a:off x="1479825" y="1353522"/>
            <a:ext cx="4388504" cy="1801763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AD4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F9EBAE-DAFA-8F2E-35BE-C7D2C0337F13}"/>
              </a:ext>
            </a:extLst>
          </p:cNvPr>
          <p:cNvSpPr/>
          <p:nvPr/>
        </p:nvSpPr>
        <p:spPr>
          <a:xfrm>
            <a:off x="994" y="3156398"/>
            <a:ext cx="5867336" cy="1984407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923D0-9DEB-5B0D-F0E8-6E47656FAA98}"/>
              </a:ext>
            </a:extLst>
          </p:cNvPr>
          <p:cNvSpPr txBox="1"/>
          <p:nvPr/>
        </p:nvSpPr>
        <p:spPr>
          <a:xfrm>
            <a:off x="6010766" y="1897942"/>
            <a:ext cx="313205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,Sans-Serif"/>
              <a:buChar char="•"/>
            </a:pPr>
            <a:r>
              <a:rPr lang="en-GB" sz="2000">
                <a:cs typeface="Arial"/>
              </a:rPr>
              <a:t>More than</a:t>
            </a:r>
            <a:r>
              <a:rPr lang="en-GB" sz="2000">
                <a:solidFill>
                  <a:srgbClr val="ED7D31"/>
                </a:solidFill>
                <a:cs typeface="Arial"/>
              </a:rPr>
              <a:t> 2x as accurate</a:t>
            </a:r>
            <a:r>
              <a:rPr lang="en-GB" sz="2000">
                <a:cs typeface="Arial"/>
              </a:rPr>
              <a:t> as anyone else</a:t>
            </a:r>
            <a:r>
              <a:rPr lang="en-US" sz="2000">
                <a:cs typeface="Arial"/>
              </a:rPr>
              <a:t>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6B3CD-15FF-AE06-B801-F9E6AF4C52F4}"/>
              </a:ext>
            </a:extLst>
          </p:cNvPr>
          <p:cNvSpPr txBox="1"/>
          <p:nvPr/>
        </p:nvSpPr>
        <p:spPr>
          <a:xfrm>
            <a:off x="6010766" y="2736927"/>
            <a:ext cx="31320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GB" sz="2000" dirty="0">
                <a:cs typeface="Arial"/>
              </a:rPr>
              <a:t>The </a:t>
            </a:r>
            <a:r>
              <a:rPr lang="en-GB" sz="2000" dirty="0">
                <a:solidFill>
                  <a:srgbClr val="70AD47"/>
                </a:solidFill>
                <a:cs typeface="Arial"/>
              </a:rPr>
              <a:t>global fold </a:t>
            </a:r>
            <a:r>
              <a:rPr lang="en-GB" sz="2000" u="sng" dirty="0">
                <a:solidFill>
                  <a:srgbClr val="70AD47"/>
                </a:solidFill>
                <a:cs typeface="Arial"/>
              </a:rPr>
              <a:t>reliable</a:t>
            </a:r>
            <a:br>
              <a:rPr lang="en-GB" sz="2000" u="sng" dirty="0">
                <a:solidFill>
                  <a:srgbClr val="70AD47"/>
                </a:solidFill>
                <a:ea typeface="Calibri"/>
                <a:cs typeface="Arial"/>
              </a:rPr>
            </a:br>
            <a:r>
              <a:rPr lang="en-GB" sz="2000" dirty="0">
                <a:cs typeface="Arial"/>
              </a:rPr>
              <a:t>when compared to very expensive experiments</a:t>
            </a:r>
            <a:r>
              <a:rPr lang="en-US" sz="2000" dirty="0">
                <a:cs typeface="Arial"/>
              </a:rPr>
              <a:t>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59373-61E6-E1E2-B96C-DECC28384296}"/>
              </a:ext>
            </a:extLst>
          </p:cNvPr>
          <p:cNvSpPr txBox="1"/>
          <p:nvPr/>
        </p:nvSpPr>
        <p:spPr>
          <a:xfrm>
            <a:off x="6010766" y="3951598"/>
            <a:ext cx="31320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GB" sz="2000">
                <a:cs typeface="Arial"/>
              </a:rPr>
              <a:t>Set the </a:t>
            </a:r>
            <a:r>
              <a:rPr lang="en-GB" sz="2000">
                <a:solidFill>
                  <a:srgbClr val="7030A0"/>
                </a:solidFill>
                <a:cs typeface="Arial"/>
              </a:rPr>
              <a:t>algorithm architecture</a:t>
            </a:r>
            <a:r>
              <a:rPr lang="en-GB" sz="2000">
                <a:cs typeface="Arial"/>
              </a:rPr>
              <a:t> that is that standard today</a:t>
            </a:r>
            <a:r>
              <a:rPr lang="en-US" sz="2000">
                <a:cs typeface="Arial"/>
              </a:rPr>
              <a:t>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D7D8-F8DD-8239-AFAD-9B4710130CEA}"/>
              </a:ext>
            </a:extLst>
          </p:cNvPr>
          <p:cNvSpPr txBox="1"/>
          <p:nvPr/>
        </p:nvSpPr>
        <p:spPr>
          <a:xfrm>
            <a:off x="6010835" y="1475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/>
              <a:t>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3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57E6E-7BC7-8B33-25D1-85A24B251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25C04-0785-7048-D3C5-E21ED373DB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2295" y="152259"/>
            <a:ext cx="7990109" cy="80021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5000" dirty="0">
                <a:latin typeface="Clancy"/>
                <a:ea typeface="+mn-ea"/>
                <a:cs typeface="+mn-cs"/>
              </a:rPr>
              <a:t>Under the hood..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49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0BFAD-57FD-3A90-F001-E767101F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C17F1-F611-BC9B-8407-03859748E149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800" b="1" err="1">
                <a:latin typeface="Clancy"/>
                <a:ea typeface="+mn-ea"/>
                <a:cs typeface="+mn-cs"/>
              </a:rPr>
              <a:t>X</a:t>
            </a:r>
            <a:r>
              <a:rPr lang="en-US" sz="1800" err="1">
                <a:latin typeface="Clancy"/>
                <a:ea typeface="+mn-ea"/>
                <a:cs typeface="+mn-cs"/>
              </a:rPr>
              <a:t>'Fold</a:t>
            </a:r>
            <a:r>
              <a:rPr lang="en-US" sz="1800" dirty="0">
                <a:latin typeface="Clancy"/>
                <a:ea typeface="+mn-ea"/>
                <a:cs typeface="+mn-cs"/>
              </a:rPr>
              <a:t>' programs – the way they fold is </a:t>
            </a:r>
            <a:r>
              <a:rPr lang="en-US" sz="1800" u="sng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very strange</a:t>
            </a:r>
            <a:endParaRPr lang="en-US" sz="1800" u="sng">
              <a:solidFill>
                <a:srgbClr val="7030A0"/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0CC4EA9-2515-BA5F-E46F-D6A493D5EA74}"/>
              </a:ext>
            </a:extLst>
          </p:cNvPr>
          <p:cNvSpPr txBox="1"/>
          <p:nvPr/>
        </p:nvSpPr>
        <p:spPr>
          <a:xfrm>
            <a:off x="7909933" y="2100437"/>
            <a:ext cx="1232298" cy="16927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/>
              <a:t>Supplementary Videos:</a:t>
            </a:r>
            <a:br>
              <a:rPr lang="en-US" sz="800" b="1" dirty="0"/>
            </a:br>
            <a:r>
              <a:rPr lang="en-US" sz="800" b="1" dirty="0"/>
              <a:t> </a:t>
            </a:r>
            <a:r>
              <a:rPr lang="en-US" sz="800" err="1"/>
              <a:t>Ahdritz</a:t>
            </a:r>
            <a:r>
              <a:rPr lang="en-US" sz="800" dirty="0"/>
              <a:t>, G., </a:t>
            </a:r>
            <a:r>
              <a:rPr lang="en-US" sz="800" err="1"/>
              <a:t>Bouatta</a:t>
            </a:r>
            <a:r>
              <a:rPr lang="en-US" sz="800" dirty="0"/>
              <a:t>, N., </a:t>
            </a:r>
            <a:r>
              <a:rPr lang="en-US" sz="800" err="1"/>
              <a:t>Floristean</a:t>
            </a:r>
            <a:r>
              <a:rPr lang="en-US" sz="800" dirty="0"/>
              <a:t>, C. </a:t>
            </a:r>
            <a:r>
              <a:rPr lang="en-US" sz="800" i="1" dirty="0"/>
              <a:t>et al.</a:t>
            </a:r>
            <a:r>
              <a:rPr lang="en-US" sz="800" dirty="0"/>
              <a:t> </a:t>
            </a:r>
            <a:r>
              <a:rPr lang="en-US" sz="800" err="1"/>
              <a:t>OpenFold</a:t>
            </a:r>
            <a:r>
              <a:rPr lang="en-US" sz="800" dirty="0"/>
              <a:t>: retraining AlphaFold2 yields new insights into its learning mechanisms and capacity for generalization. </a:t>
            </a:r>
            <a:r>
              <a:rPr lang="en-US" sz="800" i="1" dirty="0"/>
              <a:t>Nat Methods</a:t>
            </a:r>
            <a:r>
              <a:rPr lang="en-US" sz="800" dirty="0"/>
              <a:t> </a:t>
            </a:r>
            <a:r>
              <a:rPr lang="en-US" sz="800" b="1" dirty="0"/>
              <a:t>21</a:t>
            </a:r>
            <a:r>
              <a:rPr lang="en-US" sz="800" dirty="0"/>
              <a:t>, 1514–1524 (2024). </a:t>
            </a:r>
            <a:r>
              <a:rPr lang="en-US" sz="800" dirty="0">
                <a:hlinkClick r:id="rId2"/>
              </a:rPr>
              <a:t>https://doi.org/10.1038/s41592-024-02272-z</a:t>
            </a:r>
            <a:endParaRPr lang="en-US" sz="8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C60B9-7400-4C09-5FF4-D4507F0DFD6B}"/>
              </a:ext>
            </a:extLst>
          </p:cNvPr>
          <p:cNvSpPr txBox="1"/>
          <p:nvPr/>
        </p:nvSpPr>
        <p:spPr>
          <a:xfrm>
            <a:off x="0" y="554691"/>
            <a:ext cx="796065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solidFill>
                  <a:srgbClr val="ED7D31"/>
                </a:solidFill>
                <a:latin typeface="Clancy"/>
              </a:rPr>
              <a:t>No </a:t>
            </a:r>
            <a:r>
              <a:rPr lang="en-US" sz="2400" u="sng" dirty="0">
                <a:solidFill>
                  <a:srgbClr val="ED7D31"/>
                </a:solidFill>
                <a:latin typeface="Clancy"/>
              </a:rPr>
              <a:t>(explicit) </a:t>
            </a:r>
            <a:r>
              <a:rPr lang="en-US" sz="2400" b="1" u="sng" dirty="0">
                <a:solidFill>
                  <a:srgbClr val="ED7D31"/>
                </a:solidFill>
                <a:latin typeface="Clancy"/>
              </a:rPr>
              <a:t>Physics or Chemistry</a:t>
            </a:r>
            <a:r>
              <a:rPr lang="en-US" sz="2400" b="1" u="sng" dirty="0">
                <a:solidFill>
                  <a:srgbClr val="ED7D31"/>
                </a:solidFill>
                <a:latin typeface="Clancy"/>
                <a:ea typeface="Calibri"/>
                <a:cs typeface="Calibri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lancy"/>
                <a:ea typeface="Calibri"/>
                <a:cs typeface="Calibri"/>
              </a:rPr>
              <a:t>  </a:t>
            </a:r>
            <a:r>
              <a:rPr lang="en-GB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GB" sz="2000" dirty="0">
                <a:solidFill>
                  <a:schemeClr val="accent5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Large Language Models</a:t>
            </a:r>
            <a:r>
              <a:rPr lang="en-GB" sz="2000" dirty="0">
                <a:latin typeface="Calibri"/>
                <a:ea typeface="Calibri"/>
                <a:cs typeface="Calibri"/>
              </a:rPr>
              <a:t> (</a:t>
            </a:r>
            <a:r>
              <a:rPr lang="en-GB" sz="2000" i="1" dirty="0">
                <a:latin typeface="Calibri"/>
                <a:ea typeface="Calibri"/>
                <a:cs typeface="Calibri"/>
              </a:rPr>
              <a:t>e.g</a:t>
            </a:r>
            <a:r>
              <a:rPr lang="en-GB" sz="2000" dirty="0">
                <a:latin typeface="Calibri"/>
                <a:ea typeface="Calibri"/>
                <a:cs typeface="Calibri"/>
              </a:rPr>
              <a:t>.</a:t>
            </a:r>
            <a:r>
              <a:rPr lang="en-GB" sz="2000" dirty="0">
                <a:solidFill>
                  <a:schemeClr val="accent5">
                    <a:lumMod val="76000"/>
                  </a:schemeClr>
                </a:solidFill>
                <a:latin typeface="Calibri"/>
                <a:ea typeface="Calibri"/>
                <a:cs typeface="Calibri"/>
              </a:rPr>
              <a:t> GPT</a:t>
            </a:r>
            <a:r>
              <a:rPr lang="en-GB" sz="2000" dirty="0">
                <a:latin typeface="Calibri"/>
                <a:ea typeface="Calibri"/>
                <a:cs typeface="Calibri"/>
              </a:rPr>
              <a:t>)  learns context from pure text tokens</a:t>
            </a:r>
            <a:br>
              <a:rPr lang="en-GB" sz="2000" dirty="0">
                <a:latin typeface="Calibri"/>
                <a:ea typeface="Calibri"/>
                <a:cs typeface="Calibri"/>
              </a:rPr>
            </a:br>
            <a:br>
              <a:rPr lang="en-GB" sz="2000" dirty="0">
                <a:latin typeface="Calibri"/>
                <a:ea typeface="Calibri"/>
                <a:cs typeface="Calibri"/>
              </a:rPr>
            </a:br>
            <a:r>
              <a:rPr lang="en-GB" sz="2000" dirty="0" err="1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EvoFormers</a:t>
            </a:r>
            <a:r>
              <a:rPr lang="en-GB" sz="2000" dirty="0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2000" dirty="0">
                <a:latin typeface="Calibri"/>
                <a:ea typeface="Calibri"/>
                <a:cs typeface="Calibri"/>
              </a:rPr>
              <a:t>learns </a:t>
            </a:r>
            <a:r>
              <a:rPr lang="en-GB" sz="2000" dirty="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1D -&gt; 2D -&gt; 3D</a:t>
            </a:r>
            <a:r>
              <a:rPr lang="en-GB" sz="2000" dirty="0">
                <a:latin typeface="Calibri"/>
                <a:ea typeface="Calibri"/>
                <a:cs typeface="Calibri"/>
              </a:rPr>
              <a:t> from </a:t>
            </a:r>
            <a:r>
              <a:rPr lang="en-GB" sz="2000" dirty="0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sequence</a:t>
            </a:r>
            <a:r>
              <a:rPr lang="en-GB" sz="2000" dirty="0">
                <a:latin typeface="Calibri"/>
                <a:ea typeface="Calibri"/>
                <a:cs typeface="Calibri"/>
              </a:rPr>
              <a:t> and </a:t>
            </a:r>
            <a:r>
              <a:rPr lang="en-GB" sz="2000" dirty="0">
                <a:solidFill>
                  <a:schemeClr val="accent6"/>
                </a:solidFill>
                <a:latin typeface="Calibri"/>
                <a:ea typeface="Calibri"/>
                <a:cs typeface="Calibri"/>
              </a:rPr>
              <a:t>solved structures </a:t>
            </a:r>
            <a:br>
              <a:rPr lang="en-GB" sz="2000" dirty="0">
                <a:solidFill>
                  <a:schemeClr val="accent6"/>
                </a:solidFill>
                <a:latin typeface="Calibri"/>
                <a:ea typeface="Calibri"/>
                <a:cs typeface="Calibri"/>
              </a:rPr>
            </a:br>
            <a:r>
              <a:rPr lang="en-GB" sz="2000" dirty="0">
                <a:latin typeface="Calibri"/>
                <a:ea typeface="Calibri"/>
                <a:cs typeface="Calibri"/>
              </a:rPr>
              <a:t>in</a:t>
            </a:r>
            <a:r>
              <a:rPr lang="en-GB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GB" sz="2000" dirty="0">
                <a:latin typeface="Calibri"/>
                <a:ea typeface="Calibri"/>
                <a:cs typeface="Calibri"/>
                <a:hlinkClick r:id="rId3"/>
              </a:rPr>
              <a:t>Protein Data Bank</a:t>
            </a:r>
            <a:r>
              <a:rPr lang="en-GB" sz="2000" dirty="0">
                <a:latin typeface="Calibri"/>
                <a:ea typeface="Calibri"/>
                <a:cs typeface="Calibri"/>
              </a:rPr>
              <a:t> (</a:t>
            </a:r>
            <a:r>
              <a:rPr lang="en-GB" sz="2000" b="1" dirty="0">
                <a:latin typeface="Calibri"/>
                <a:ea typeface="Calibri"/>
                <a:cs typeface="Calibri"/>
              </a:rPr>
              <a:t>PDB</a:t>
            </a:r>
            <a:r>
              <a:rPr lang="en-GB" sz="2000" dirty="0">
                <a:latin typeface="Calibri"/>
                <a:ea typeface="Calibri"/>
                <a:cs typeface="Calibri"/>
              </a:rPr>
              <a:t>)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algn="ctr"/>
            <a:endParaRPr lang="en-US" sz="2400" b="1" dirty="0">
              <a:latin typeface="Clancy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0450678A-3AF2-411C-F4E2-24568BD59C0A}"/>
              </a:ext>
            </a:extLst>
          </p:cNvPr>
          <p:cNvSpPr txBox="1"/>
          <p:nvPr/>
        </p:nvSpPr>
        <p:spPr>
          <a:xfrm>
            <a:off x="611365" y="4486963"/>
            <a:ext cx="2743200" cy="3154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50" b="1" dirty="0">
                <a:latin typeface="Roboto Mono"/>
              </a:rPr>
              <a:t>PDB ID: 7RDT</a:t>
            </a:r>
            <a:endParaRPr lang="en-GB" sz="1450" dirty="0">
              <a:latin typeface="Roboto Mono"/>
              <a:ea typeface="Roboto Mono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D92669D6-AF36-2F73-FDA5-69EA2615249C}"/>
              </a:ext>
            </a:extLst>
          </p:cNvPr>
          <p:cNvSpPr txBox="1"/>
          <p:nvPr/>
        </p:nvSpPr>
        <p:spPr>
          <a:xfrm>
            <a:off x="4593054" y="4653297"/>
            <a:ext cx="2743200" cy="3154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50" b="1" dirty="0">
                <a:latin typeface="Roboto Mono"/>
                <a:ea typeface="Roboto Mono"/>
              </a:rPr>
              <a:t>PDB ID: 7B3A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9D261-40CF-851F-130B-3FF3E3459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77" y="2504129"/>
            <a:ext cx="3981033" cy="188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DA8D3-976F-52F0-E776-763169D93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29" y="2571750"/>
            <a:ext cx="3981033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9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2_Eventbrite-2160x1080" id="{CCA2B75C-88DC-1C44-BDD4-94486C024CBF}" vid="{84CC682C-5832-0347-B27D-853DE3AD63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709FB75DD95A42B27DF2F9E8888B92" ma:contentTypeVersion="5" ma:contentTypeDescription="Create a new document." ma:contentTypeScope="" ma:versionID="69feb01923f089ea5d4a50baa4248738">
  <xsd:schema xmlns:xsd="http://www.w3.org/2001/XMLSchema" xmlns:xs="http://www.w3.org/2001/XMLSchema" xmlns:p="http://schemas.microsoft.com/office/2006/metadata/properties" xmlns:ns2="10c902f2-d2c5-4c1e-908a-5eafdaebf0af" targetNamespace="http://schemas.microsoft.com/office/2006/metadata/properties" ma:root="true" ma:fieldsID="a1405260f1f40aa6df8c0733d4a7a3fa" ns2:_="">
    <xsd:import namespace="10c902f2-d2c5-4c1e-908a-5eafdaebf0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c902f2-d2c5-4c1e-908a-5eafdaebf0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A2D3BE-471A-4569-A1E2-923F0C7C23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4858B1-6C3B-42A9-BC35-CE034ECCE63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326D221-437D-4DEF-BD76-D66BE7704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c902f2-d2c5-4c1e-908a-5eafdaebf0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v3_Eventbrite-2160x1080</Template>
  <TotalTime>7</TotalTime>
  <Words>1248</Words>
  <Application>Microsoft Office PowerPoint</Application>
  <PresentationFormat>On-screen Show (16:9)</PresentationFormat>
  <Paragraphs>142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Arial,Sans-Serif</vt:lpstr>
      <vt:lpstr>Calibri</vt:lpstr>
      <vt:lpstr>Calibri Light</vt:lpstr>
      <vt:lpstr>Clancy</vt:lpstr>
      <vt:lpstr>Roboto Mono</vt:lpstr>
      <vt:lpstr>Segoe UI</vt:lpstr>
      <vt:lpstr>Office Theme</vt:lpstr>
      <vt:lpstr>BABS2011- Current Trends in Biotechnology – Dr Keiran Rowell – March 21st 2025 Protein Structure Prediction</vt:lpstr>
      <vt:lpstr>Tutorial structure Q&amp;A (a few mins) between each section (yellow slides)</vt:lpstr>
      <vt:lpstr>A brief history..</vt:lpstr>
      <vt:lpstr>PowerPoint Presentation</vt:lpstr>
      <vt:lpstr>Deep Learning trained on experimental data </vt:lpstr>
      <vt:lpstr>PowerPoint Presentation</vt:lpstr>
      <vt:lpstr>PowerPoint Presentation</vt:lpstr>
      <vt:lpstr>Under the hood..</vt:lpstr>
      <vt:lpstr>PowerPoint Presentation</vt:lpstr>
      <vt:lpstr> AlphaFold2 architecture ingenious algorithm design made this breakthrough</vt:lpstr>
      <vt:lpstr>Code choice..</vt:lpstr>
      <vt:lpstr>PowerPoint Presentation</vt:lpstr>
      <vt:lpstr>PowerPoint Presentation</vt:lpstr>
      <vt:lpstr>PowerPoint Presentation</vt:lpstr>
      <vt:lpstr>BioTech applications..</vt:lpstr>
      <vt:lpstr>PowerPoint Presentation</vt:lpstr>
      <vt:lpstr>PowerPoint Presentation</vt:lpstr>
      <vt:lpstr>PowerPoint Presentation</vt:lpstr>
      <vt:lpstr>Accessing software..  and licence restrictions...</vt:lpstr>
      <vt:lpstr>PowerPoint Presentation</vt:lpstr>
      <vt:lpstr>PowerPoint Presentation</vt:lpstr>
      <vt:lpstr>Licensing restrictions  Think before you input!</vt:lpstr>
      <vt:lpstr>Licensing restrictions  find the LICENSE file summary</vt:lpstr>
      <vt:lpstr>Break! </vt:lpstr>
      <vt:lpstr>ColabFold – running AlphaFold2 on Colab</vt:lpstr>
      <vt:lpstr>ColabFold – running AlphaFold2 on Colab</vt:lpstr>
      <vt:lpstr>Live Demo – ProteinFold terminal vs Web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Keiran Rowell</dc:creator>
  <cp:lastModifiedBy>Keiran Rowell</cp:lastModifiedBy>
  <cp:revision>1570</cp:revision>
  <dcterms:created xsi:type="dcterms:W3CDTF">2024-06-11T12:13:16Z</dcterms:created>
  <dcterms:modified xsi:type="dcterms:W3CDTF">2025-03-23T10:53:54Z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0x010100E3709FB75DD95A42B27DF2F9E8888B92</vt:lpwstr>
  </property>
</Properties>
</file>